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3"/>
  </p:notesMasterIdLst>
  <p:handoutMasterIdLst>
    <p:handoutMasterId r:id="rId74"/>
  </p:handoutMasterIdLst>
  <p:sldIdLst>
    <p:sldId id="288" r:id="rId2"/>
    <p:sldId id="260" r:id="rId3"/>
    <p:sldId id="329" r:id="rId4"/>
    <p:sldId id="289" r:id="rId5"/>
    <p:sldId id="330" r:id="rId6"/>
    <p:sldId id="359" r:id="rId7"/>
    <p:sldId id="291" r:id="rId8"/>
    <p:sldId id="331" r:id="rId9"/>
    <p:sldId id="290" r:id="rId10"/>
    <p:sldId id="332" r:id="rId11"/>
    <p:sldId id="357" r:id="rId12"/>
    <p:sldId id="338" r:id="rId13"/>
    <p:sldId id="304" r:id="rId14"/>
    <p:sldId id="333" r:id="rId15"/>
    <p:sldId id="340" r:id="rId16"/>
    <p:sldId id="294" r:id="rId17"/>
    <p:sldId id="296" r:id="rId18"/>
    <p:sldId id="295" r:id="rId19"/>
    <p:sldId id="334" r:id="rId20"/>
    <p:sldId id="305" r:id="rId21"/>
    <p:sldId id="306" r:id="rId22"/>
    <p:sldId id="307" r:id="rId23"/>
    <p:sldId id="308" r:id="rId24"/>
    <p:sldId id="309" r:id="rId25"/>
    <p:sldId id="351" r:id="rId26"/>
    <p:sldId id="360" r:id="rId27"/>
    <p:sldId id="361" r:id="rId28"/>
    <p:sldId id="362" r:id="rId29"/>
    <p:sldId id="311" r:id="rId30"/>
    <p:sldId id="363" r:id="rId31"/>
    <p:sldId id="335" r:id="rId32"/>
    <p:sldId id="349" r:id="rId33"/>
    <p:sldId id="298" r:id="rId34"/>
    <p:sldId id="312" r:id="rId35"/>
    <p:sldId id="354" r:id="rId36"/>
    <p:sldId id="348" r:id="rId37"/>
    <p:sldId id="310" r:id="rId38"/>
    <p:sldId id="313" r:id="rId39"/>
    <p:sldId id="314" r:id="rId40"/>
    <p:sldId id="341" r:id="rId41"/>
    <p:sldId id="344" r:id="rId42"/>
    <p:sldId id="345" r:id="rId43"/>
    <p:sldId id="346" r:id="rId44"/>
    <p:sldId id="347" r:id="rId45"/>
    <p:sldId id="350" r:id="rId46"/>
    <p:sldId id="339" r:id="rId47"/>
    <p:sldId id="316" r:id="rId48"/>
    <p:sldId id="336" r:id="rId49"/>
    <p:sldId id="337" r:id="rId50"/>
    <p:sldId id="355" r:id="rId51"/>
    <p:sldId id="300" r:id="rId52"/>
    <p:sldId id="353" r:id="rId53"/>
    <p:sldId id="319" r:id="rId54"/>
    <p:sldId id="321" r:id="rId55"/>
    <p:sldId id="320" r:id="rId56"/>
    <p:sldId id="356" r:id="rId57"/>
    <p:sldId id="327" r:id="rId58"/>
    <p:sldId id="328" r:id="rId59"/>
    <p:sldId id="322" r:id="rId60"/>
    <p:sldId id="323" r:id="rId61"/>
    <p:sldId id="325" r:id="rId62"/>
    <p:sldId id="324" r:id="rId63"/>
    <p:sldId id="302" r:id="rId64"/>
    <p:sldId id="358" r:id="rId65"/>
    <p:sldId id="371" r:id="rId66"/>
    <p:sldId id="370" r:id="rId67"/>
    <p:sldId id="372" r:id="rId68"/>
    <p:sldId id="373" r:id="rId69"/>
    <p:sldId id="403" r:id="rId70"/>
    <p:sldId id="375" r:id="rId71"/>
    <p:sldId id="301" r:id="rId7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Slides" id="{9A0B8C7A-C9C0-B94F-A9FB-CCD2E2CBEA15}">
          <p14:sldIdLst>
            <p14:sldId id="288"/>
            <p14:sldId id="260"/>
            <p14:sldId id="329"/>
            <p14:sldId id="289"/>
            <p14:sldId id="330"/>
            <p14:sldId id="359"/>
            <p14:sldId id="291"/>
            <p14:sldId id="331"/>
            <p14:sldId id="290"/>
            <p14:sldId id="332"/>
            <p14:sldId id="357"/>
            <p14:sldId id="338"/>
            <p14:sldId id="304"/>
            <p14:sldId id="333"/>
            <p14:sldId id="340"/>
            <p14:sldId id="294"/>
            <p14:sldId id="296"/>
            <p14:sldId id="295"/>
            <p14:sldId id="334"/>
            <p14:sldId id="305"/>
            <p14:sldId id="306"/>
            <p14:sldId id="307"/>
            <p14:sldId id="308"/>
            <p14:sldId id="309"/>
            <p14:sldId id="351"/>
            <p14:sldId id="360"/>
            <p14:sldId id="361"/>
            <p14:sldId id="362"/>
            <p14:sldId id="311"/>
            <p14:sldId id="363"/>
            <p14:sldId id="335"/>
            <p14:sldId id="349"/>
            <p14:sldId id="298"/>
            <p14:sldId id="312"/>
            <p14:sldId id="354"/>
            <p14:sldId id="348"/>
            <p14:sldId id="310"/>
            <p14:sldId id="313"/>
            <p14:sldId id="314"/>
            <p14:sldId id="341"/>
            <p14:sldId id="344"/>
            <p14:sldId id="345"/>
            <p14:sldId id="346"/>
            <p14:sldId id="347"/>
            <p14:sldId id="350"/>
            <p14:sldId id="339"/>
            <p14:sldId id="316"/>
            <p14:sldId id="336"/>
            <p14:sldId id="337"/>
            <p14:sldId id="355"/>
            <p14:sldId id="300"/>
            <p14:sldId id="353"/>
            <p14:sldId id="319"/>
            <p14:sldId id="321"/>
            <p14:sldId id="320"/>
            <p14:sldId id="356"/>
            <p14:sldId id="327"/>
            <p14:sldId id="328"/>
            <p14:sldId id="322"/>
            <p14:sldId id="323"/>
            <p14:sldId id="325"/>
            <p14:sldId id="324"/>
            <p14:sldId id="302"/>
            <p14:sldId id="358"/>
            <p14:sldId id="371"/>
            <p14:sldId id="370"/>
            <p14:sldId id="372"/>
            <p14:sldId id="373"/>
            <p14:sldId id="403"/>
            <p14:sldId id="375"/>
            <p14:sldId id="301"/>
          </p14:sldIdLst>
        </p14:section>
        <p14:section name="Placeholder Layouts" id="{5BEC25FF-7F29-2943-A432-7FFF68D68758}">
          <p14:sldIdLst/>
        </p14:section>
        <p14:section name="Standard Layouts" id="{F9EF3464-936C-014C-A632-CE56507E9B00}">
          <p14:sldIdLst/>
        </p14:section>
        <p14:section name="Charts" id="{52C98C5D-227F-4142-AA74-55937EFDFBCC}">
          <p14:sldIdLst/>
        </p14:section>
        <p14:section name="Impact Slides" id="{CAED85A7-BC6B-6E4E-A73A-F4501BB66642}">
          <p14:sldIdLst/>
        </p14:section>
        <p14:section name="Common Graphic Elements" id="{0023C3F2-59FE-9845-A788-3BF002CBE98A}">
          <p14:sldIdLst/>
        </p14:section>
      </p14:sectionLst>
    </p:ex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BEBEB"/>
    <a:srgbClr val="93D4FA"/>
    <a:srgbClr val="79A52B"/>
    <a:srgbClr val="63666A"/>
    <a:srgbClr val="BBBCBC"/>
    <a:srgbClr val="041E42"/>
    <a:srgbClr val="003D81"/>
    <a:srgbClr val="9CA09C"/>
    <a:srgbClr val="4A4C4D"/>
    <a:srgbClr val="00A4CC"/>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021" autoAdjust="0"/>
    <p:restoredTop sz="67219" autoAdjust="0"/>
  </p:normalViewPr>
  <p:slideViewPr>
    <p:cSldViewPr snapToGrid="0" snapToObjects="1">
      <p:cViewPr varScale="1">
        <p:scale>
          <a:sx n="78" d="100"/>
          <a:sy n="78" d="100"/>
        </p:scale>
        <p:origin x="2760" y="1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snapToObjects="1">
      <p:cViewPr varScale="1">
        <p:scale>
          <a:sx n="89" d="100"/>
          <a:sy n="89" d="100"/>
        </p:scale>
        <p:origin x="3208" y="176"/>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handoutMaster" Target="handoutMasters/handout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notesMaster" Target="notesMasters/notesMaster1.xml"/><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553AA83-0331-A946-ADDB-F287CC1969EF}" type="datetimeFigureOut">
              <a:rPr lang="en-US" smtClean="0"/>
              <a:t>6/12/23</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B5ACCF24-3E22-D241-8907-2A37EE4278DD}" type="slidenum">
              <a:rPr lang="en-US" smtClean="0"/>
              <a:t>‹#›</a:t>
            </a:fld>
            <a:endParaRPr lang="en-US"/>
          </a:p>
        </p:txBody>
      </p:sp>
    </p:spTree>
    <p:extLst>
      <p:ext uri="{BB962C8B-B14F-4D97-AF65-F5344CB8AC3E}">
        <p14:creationId xmlns:p14="http://schemas.microsoft.com/office/powerpoint/2010/main" val="387577028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DBB2523-9D72-CB41-8D09-2C15EA0C0F3C}" type="datetimeFigureOut">
              <a:rPr lang="en-US" smtClean="0"/>
              <a:t>6/12/23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B79852F-C953-3445-B10C-3B6B94EB422C}" type="slidenum">
              <a:rPr lang="en-US" smtClean="0"/>
              <a:t>‹#›</a:t>
            </a:fld>
            <a:endParaRPr lang="en-US"/>
          </a:p>
        </p:txBody>
      </p:sp>
    </p:spTree>
    <p:extLst>
      <p:ext uri="{BB962C8B-B14F-4D97-AF65-F5344CB8AC3E}">
        <p14:creationId xmlns:p14="http://schemas.microsoft.com/office/powerpoint/2010/main" val="1845925758"/>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B79852F-C953-3445-B10C-3B6B94EB422C}" type="slidenum">
              <a:rPr lang="en-US" smtClean="0"/>
              <a:t>2</a:t>
            </a:fld>
            <a:endParaRPr lang="en-US"/>
          </a:p>
        </p:txBody>
      </p:sp>
    </p:spTree>
    <p:extLst>
      <p:ext uri="{BB962C8B-B14F-4D97-AF65-F5344CB8AC3E}">
        <p14:creationId xmlns:p14="http://schemas.microsoft.com/office/powerpoint/2010/main" val="20039299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See more information here: https://intro2r.com/</a:t>
            </a:r>
            <a:r>
              <a:rPr lang="en-US" dirty="0" err="1"/>
              <a:t>rstudio_orient.html#cons</a:t>
            </a:r>
            <a:endParaRPr lang="en-US" dirty="0"/>
          </a:p>
          <a:p>
            <a:endParaRPr lang="en-US" dirty="0"/>
          </a:p>
        </p:txBody>
      </p:sp>
      <p:sp>
        <p:nvSpPr>
          <p:cNvPr id="4" name="Slide Number Placeholder 3"/>
          <p:cNvSpPr>
            <a:spLocks noGrp="1"/>
          </p:cNvSpPr>
          <p:nvPr>
            <p:ph type="sldNum" sz="quarter" idx="5"/>
          </p:nvPr>
        </p:nvSpPr>
        <p:spPr/>
        <p:txBody>
          <a:bodyPr/>
          <a:lstStyle/>
          <a:p>
            <a:fld id="{7B79852F-C953-3445-B10C-3B6B94EB422C}" type="slidenum">
              <a:rPr lang="en-US" smtClean="0"/>
              <a:t>23</a:t>
            </a:fld>
            <a:endParaRPr lang="en-US"/>
          </a:p>
        </p:txBody>
      </p:sp>
    </p:spTree>
    <p:extLst>
      <p:ext uri="{BB962C8B-B14F-4D97-AF65-F5344CB8AC3E}">
        <p14:creationId xmlns:p14="http://schemas.microsoft.com/office/powerpoint/2010/main" val="16087232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See more information here: https://intro2r.com/</a:t>
            </a:r>
            <a:r>
              <a:rPr lang="en-US" dirty="0" err="1"/>
              <a:t>rstudio_orient.html#cons</a:t>
            </a:r>
            <a:endParaRPr lang="en-US" dirty="0"/>
          </a:p>
          <a:p>
            <a:endParaRPr lang="en-US" dirty="0"/>
          </a:p>
        </p:txBody>
      </p:sp>
      <p:sp>
        <p:nvSpPr>
          <p:cNvPr id="4" name="Slide Number Placeholder 3"/>
          <p:cNvSpPr>
            <a:spLocks noGrp="1"/>
          </p:cNvSpPr>
          <p:nvPr>
            <p:ph type="sldNum" sz="quarter" idx="5"/>
          </p:nvPr>
        </p:nvSpPr>
        <p:spPr/>
        <p:txBody>
          <a:bodyPr/>
          <a:lstStyle/>
          <a:p>
            <a:fld id="{7B79852F-C953-3445-B10C-3B6B94EB422C}" type="slidenum">
              <a:rPr lang="en-US" smtClean="0"/>
              <a:t>24</a:t>
            </a:fld>
            <a:endParaRPr lang="en-US"/>
          </a:p>
        </p:txBody>
      </p:sp>
    </p:spTree>
    <p:extLst>
      <p:ext uri="{BB962C8B-B14F-4D97-AF65-F5344CB8AC3E}">
        <p14:creationId xmlns:p14="http://schemas.microsoft.com/office/powerpoint/2010/main" val="33559927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B79852F-C953-3445-B10C-3B6B94EB422C}" type="slidenum">
              <a:rPr lang="en-US" smtClean="0"/>
              <a:t>25</a:t>
            </a:fld>
            <a:endParaRPr lang="en-US"/>
          </a:p>
        </p:txBody>
      </p:sp>
    </p:spTree>
    <p:extLst>
      <p:ext uri="{BB962C8B-B14F-4D97-AF65-F5344CB8AC3E}">
        <p14:creationId xmlns:p14="http://schemas.microsoft.com/office/powerpoint/2010/main" val="4232166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B79852F-C953-3445-B10C-3B6B94EB422C}" type="slidenum">
              <a:rPr lang="en-US" smtClean="0"/>
              <a:t>26</a:t>
            </a:fld>
            <a:endParaRPr lang="en-US"/>
          </a:p>
        </p:txBody>
      </p:sp>
    </p:spTree>
    <p:extLst>
      <p:ext uri="{BB962C8B-B14F-4D97-AF65-F5344CB8AC3E}">
        <p14:creationId xmlns:p14="http://schemas.microsoft.com/office/powerpoint/2010/main" val="29799549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B79852F-C953-3445-B10C-3B6B94EB422C}" type="slidenum">
              <a:rPr lang="en-US" smtClean="0"/>
              <a:t>27</a:t>
            </a:fld>
            <a:endParaRPr lang="en-US"/>
          </a:p>
        </p:txBody>
      </p:sp>
    </p:spTree>
    <p:extLst>
      <p:ext uri="{BB962C8B-B14F-4D97-AF65-F5344CB8AC3E}">
        <p14:creationId xmlns:p14="http://schemas.microsoft.com/office/powerpoint/2010/main" val="40800972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B79852F-C953-3445-B10C-3B6B94EB422C}" type="slidenum">
              <a:rPr lang="en-US" smtClean="0"/>
              <a:t>28</a:t>
            </a:fld>
            <a:endParaRPr lang="en-US"/>
          </a:p>
        </p:txBody>
      </p:sp>
    </p:spTree>
    <p:extLst>
      <p:ext uri="{BB962C8B-B14F-4D97-AF65-F5344CB8AC3E}">
        <p14:creationId xmlns:p14="http://schemas.microsoft.com/office/powerpoint/2010/main" val="18160527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B79852F-C953-3445-B10C-3B6B94EB422C}" type="slidenum">
              <a:rPr lang="en-US" smtClean="0"/>
              <a:t>30</a:t>
            </a:fld>
            <a:endParaRPr lang="en-US"/>
          </a:p>
        </p:txBody>
      </p:sp>
    </p:spTree>
    <p:extLst>
      <p:ext uri="{BB962C8B-B14F-4D97-AF65-F5344CB8AC3E}">
        <p14:creationId xmlns:p14="http://schemas.microsoft.com/office/powerpoint/2010/main" val="19967160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B79852F-C953-3445-B10C-3B6B94EB422C}" type="slidenum">
              <a:rPr lang="en-US" smtClean="0"/>
              <a:t>31</a:t>
            </a:fld>
            <a:endParaRPr lang="en-US"/>
          </a:p>
        </p:txBody>
      </p:sp>
    </p:spTree>
    <p:extLst>
      <p:ext uri="{BB962C8B-B14F-4D97-AF65-F5344CB8AC3E}">
        <p14:creationId xmlns:p14="http://schemas.microsoft.com/office/powerpoint/2010/main" val="19658246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B79852F-C953-3445-B10C-3B6B94EB422C}" type="slidenum">
              <a:rPr lang="en-US" smtClean="0"/>
              <a:t>35</a:t>
            </a:fld>
            <a:endParaRPr lang="en-US"/>
          </a:p>
        </p:txBody>
      </p:sp>
    </p:spTree>
    <p:extLst>
      <p:ext uri="{BB962C8B-B14F-4D97-AF65-F5344CB8AC3E}">
        <p14:creationId xmlns:p14="http://schemas.microsoft.com/office/powerpoint/2010/main" val="36628354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B79852F-C953-3445-B10C-3B6B94EB422C}" type="slidenum">
              <a:rPr lang="en-US" smtClean="0"/>
              <a:t>36</a:t>
            </a:fld>
            <a:endParaRPr lang="en-US"/>
          </a:p>
        </p:txBody>
      </p:sp>
    </p:spTree>
    <p:extLst>
      <p:ext uri="{BB962C8B-B14F-4D97-AF65-F5344CB8AC3E}">
        <p14:creationId xmlns:p14="http://schemas.microsoft.com/office/powerpoint/2010/main" val="7397907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B79852F-C953-3445-B10C-3B6B94EB422C}" type="slidenum">
              <a:rPr lang="en-US" smtClean="0"/>
              <a:t>8</a:t>
            </a:fld>
            <a:endParaRPr lang="en-US"/>
          </a:p>
        </p:txBody>
      </p:sp>
    </p:spTree>
    <p:extLst>
      <p:ext uri="{BB962C8B-B14F-4D97-AF65-F5344CB8AC3E}">
        <p14:creationId xmlns:p14="http://schemas.microsoft.com/office/powerpoint/2010/main" val="174775622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B79852F-C953-3445-B10C-3B6B94EB422C}" type="slidenum">
              <a:rPr lang="en-US" smtClean="0"/>
              <a:t>39</a:t>
            </a:fld>
            <a:endParaRPr lang="en-US"/>
          </a:p>
        </p:txBody>
      </p:sp>
    </p:spTree>
    <p:extLst>
      <p:ext uri="{BB962C8B-B14F-4D97-AF65-F5344CB8AC3E}">
        <p14:creationId xmlns:p14="http://schemas.microsoft.com/office/powerpoint/2010/main" val="38191700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See more information here: https://intro2r.com/</a:t>
            </a:r>
            <a:r>
              <a:rPr lang="en-US" dirty="0" err="1"/>
              <a:t>objects-in-r.html#naming-objects</a:t>
            </a:r>
            <a:endParaRPr lang="en-US" dirty="0"/>
          </a:p>
        </p:txBody>
      </p:sp>
      <p:sp>
        <p:nvSpPr>
          <p:cNvPr id="4" name="Slide Number Placeholder 3"/>
          <p:cNvSpPr>
            <a:spLocks noGrp="1"/>
          </p:cNvSpPr>
          <p:nvPr>
            <p:ph type="sldNum" sz="quarter" idx="5"/>
          </p:nvPr>
        </p:nvSpPr>
        <p:spPr/>
        <p:txBody>
          <a:bodyPr/>
          <a:lstStyle/>
          <a:p>
            <a:fld id="{7B79852F-C953-3445-B10C-3B6B94EB422C}" type="slidenum">
              <a:rPr lang="en-US" smtClean="0"/>
              <a:t>47</a:t>
            </a:fld>
            <a:endParaRPr lang="en-US"/>
          </a:p>
        </p:txBody>
      </p:sp>
    </p:spTree>
    <p:extLst>
      <p:ext uri="{BB962C8B-B14F-4D97-AF65-F5344CB8AC3E}">
        <p14:creationId xmlns:p14="http://schemas.microsoft.com/office/powerpoint/2010/main" val="106919194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B79852F-C953-3445-B10C-3B6B94EB422C}" type="slidenum">
              <a:rPr lang="en-US" smtClean="0"/>
              <a:t>48</a:t>
            </a:fld>
            <a:endParaRPr lang="en-US"/>
          </a:p>
        </p:txBody>
      </p:sp>
    </p:spTree>
    <p:extLst>
      <p:ext uri="{BB962C8B-B14F-4D97-AF65-F5344CB8AC3E}">
        <p14:creationId xmlns:p14="http://schemas.microsoft.com/office/powerpoint/2010/main" val="135477303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B79852F-C953-3445-B10C-3B6B94EB422C}" type="slidenum">
              <a:rPr lang="en-US" smtClean="0"/>
              <a:t>49</a:t>
            </a:fld>
            <a:endParaRPr lang="en-US"/>
          </a:p>
        </p:txBody>
      </p:sp>
    </p:spTree>
    <p:extLst>
      <p:ext uri="{BB962C8B-B14F-4D97-AF65-F5344CB8AC3E}">
        <p14:creationId xmlns:p14="http://schemas.microsoft.com/office/powerpoint/2010/main" val="162407797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B79852F-C953-3445-B10C-3B6B94EB422C}" type="slidenum">
              <a:rPr lang="en-US" smtClean="0"/>
              <a:t>50</a:t>
            </a:fld>
            <a:endParaRPr lang="en-US"/>
          </a:p>
        </p:txBody>
      </p:sp>
    </p:spTree>
    <p:extLst>
      <p:ext uri="{BB962C8B-B14F-4D97-AF65-F5344CB8AC3E}">
        <p14:creationId xmlns:p14="http://schemas.microsoft.com/office/powerpoint/2010/main" val="168469641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See more information here: https://intro2r.com/using-functions-in-</a:t>
            </a:r>
            <a:r>
              <a:rPr lang="en-US" dirty="0" err="1"/>
              <a:t>r.html</a:t>
            </a:r>
            <a:endParaRPr lang="en-US" dirty="0"/>
          </a:p>
        </p:txBody>
      </p:sp>
      <p:sp>
        <p:nvSpPr>
          <p:cNvPr id="4" name="Slide Number Placeholder 3"/>
          <p:cNvSpPr>
            <a:spLocks noGrp="1"/>
          </p:cNvSpPr>
          <p:nvPr>
            <p:ph type="sldNum" sz="quarter" idx="5"/>
          </p:nvPr>
        </p:nvSpPr>
        <p:spPr/>
        <p:txBody>
          <a:bodyPr/>
          <a:lstStyle/>
          <a:p>
            <a:fld id="{7B79852F-C953-3445-B10C-3B6B94EB422C}" type="slidenum">
              <a:rPr lang="en-US" smtClean="0"/>
              <a:t>51</a:t>
            </a:fld>
            <a:endParaRPr lang="en-US"/>
          </a:p>
        </p:txBody>
      </p:sp>
    </p:spTree>
    <p:extLst>
      <p:ext uri="{BB962C8B-B14F-4D97-AF65-F5344CB8AC3E}">
        <p14:creationId xmlns:p14="http://schemas.microsoft.com/office/powerpoint/2010/main" val="13520523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See more information here: https://intro2r.com/using-functions-in-</a:t>
            </a:r>
            <a:r>
              <a:rPr lang="en-US" dirty="0" err="1"/>
              <a:t>r.html</a:t>
            </a:r>
            <a:endParaRPr lang="en-US" dirty="0"/>
          </a:p>
        </p:txBody>
      </p:sp>
      <p:sp>
        <p:nvSpPr>
          <p:cNvPr id="4" name="Slide Number Placeholder 3"/>
          <p:cNvSpPr>
            <a:spLocks noGrp="1"/>
          </p:cNvSpPr>
          <p:nvPr>
            <p:ph type="sldNum" sz="quarter" idx="5"/>
          </p:nvPr>
        </p:nvSpPr>
        <p:spPr/>
        <p:txBody>
          <a:bodyPr/>
          <a:lstStyle/>
          <a:p>
            <a:fld id="{7B79852F-C953-3445-B10C-3B6B94EB422C}" type="slidenum">
              <a:rPr lang="en-US" smtClean="0"/>
              <a:t>52</a:t>
            </a:fld>
            <a:endParaRPr lang="en-US"/>
          </a:p>
        </p:txBody>
      </p:sp>
    </p:spTree>
    <p:extLst>
      <p:ext uri="{BB962C8B-B14F-4D97-AF65-F5344CB8AC3E}">
        <p14:creationId xmlns:p14="http://schemas.microsoft.com/office/powerpoint/2010/main" val="316800794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See more information here: https://intro2r.com/using-functions-in-</a:t>
            </a:r>
            <a:r>
              <a:rPr lang="en-US" dirty="0" err="1"/>
              <a:t>r.html</a:t>
            </a:r>
            <a:endParaRPr lang="en-US" dirty="0"/>
          </a:p>
        </p:txBody>
      </p:sp>
      <p:sp>
        <p:nvSpPr>
          <p:cNvPr id="4" name="Slide Number Placeholder 3"/>
          <p:cNvSpPr>
            <a:spLocks noGrp="1"/>
          </p:cNvSpPr>
          <p:nvPr>
            <p:ph type="sldNum" sz="quarter" idx="5"/>
          </p:nvPr>
        </p:nvSpPr>
        <p:spPr/>
        <p:txBody>
          <a:bodyPr/>
          <a:lstStyle/>
          <a:p>
            <a:fld id="{7B79852F-C953-3445-B10C-3B6B94EB422C}" type="slidenum">
              <a:rPr lang="en-US" smtClean="0"/>
              <a:t>53</a:t>
            </a:fld>
            <a:endParaRPr lang="en-US"/>
          </a:p>
        </p:txBody>
      </p:sp>
    </p:spTree>
    <p:extLst>
      <p:ext uri="{BB962C8B-B14F-4D97-AF65-F5344CB8AC3E}">
        <p14:creationId xmlns:p14="http://schemas.microsoft.com/office/powerpoint/2010/main" val="267001473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See more information here: https://intro2r.com/using-functions-in-</a:t>
            </a:r>
            <a:r>
              <a:rPr lang="en-US" dirty="0" err="1"/>
              <a:t>r.html</a:t>
            </a:r>
            <a:endParaRPr lang="en-US" dirty="0"/>
          </a:p>
        </p:txBody>
      </p:sp>
      <p:sp>
        <p:nvSpPr>
          <p:cNvPr id="4" name="Slide Number Placeholder 3"/>
          <p:cNvSpPr>
            <a:spLocks noGrp="1"/>
          </p:cNvSpPr>
          <p:nvPr>
            <p:ph type="sldNum" sz="quarter" idx="5"/>
          </p:nvPr>
        </p:nvSpPr>
        <p:spPr/>
        <p:txBody>
          <a:bodyPr/>
          <a:lstStyle/>
          <a:p>
            <a:fld id="{7B79852F-C953-3445-B10C-3B6B94EB422C}" type="slidenum">
              <a:rPr lang="en-US" smtClean="0"/>
              <a:t>54</a:t>
            </a:fld>
            <a:endParaRPr lang="en-US"/>
          </a:p>
        </p:txBody>
      </p:sp>
    </p:spTree>
    <p:extLst>
      <p:ext uri="{BB962C8B-B14F-4D97-AF65-F5344CB8AC3E}">
        <p14:creationId xmlns:p14="http://schemas.microsoft.com/office/powerpoint/2010/main" val="358481092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See more information here: https://intro2r.com/using-functions-in-</a:t>
            </a:r>
            <a:r>
              <a:rPr lang="en-US" dirty="0" err="1"/>
              <a:t>r.html</a:t>
            </a:r>
            <a:endParaRPr lang="en-US" dirty="0"/>
          </a:p>
        </p:txBody>
      </p:sp>
      <p:sp>
        <p:nvSpPr>
          <p:cNvPr id="4" name="Slide Number Placeholder 3"/>
          <p:cNvSpPr>
            <a:spLocks noGrp="1"/>
          </p:cNvSpPr>
          <p:nvPr>
            <p:ph type="sldNum" sz="quarter" idx="5"/>
          </p:nvPr>
        </p:nvSpPr>
        <p:spPr/>
        <p:txBody>
          <a:bodyPr/>
          <a:lstStyle/>
          <a:p>
            <a:fld id="{7B79852F-C953-3445-B10C-3B6B94EB422C}" type="slidenum">
              <a:rPr lang="en-US" smtClean="0"/>
              <a:t>55</a:t>
            </a:fld>
            <a:endParaRPr lang="en-US"/>
          </a:p>
        </p:txBody>
      </p:sp>
    </p:spTree>
    <p:extLst>
      <p:ext uri="{BB962C8B-B14F-4D97-AF65-F5344CB8AC3E}">
        <p14:creationId xmlns:p14="http://schemas.microsoft.com/office/powerpoint/2010/main" val="27965171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B79852F-C953-3445-B10C-3B6B94EB422C}" type="slidenum">
              <a:rPr lang="en-US" smtClean="0"/>
              <a:t>14</a:t>
            </a:fld>
            <a:endParaRPr lang="en-US"/>
          </a:p>
        </p:txBody>
      </p:sp>
    </p:spTree>
    <p:extLst>
      <p:ext uri="{BB962C8B-B14F-4D97-AF65-F5344CB8AC3E}">
        <p14:creationId xmlns:p14="http://schemas.microsoft.com/office/powerpoint/2010/main" val="30998266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B79852F-C953-3445-B10C-3B6B94EB422C}" type="slidenum">
              <a:rPr lang="en-US" smtClean="0"/>
              <a:t>56</a:t>
            </a:fld>
            <a:endParaRPr lang="en-US"/>
          </a:p>
        </p:txBody>
      </p:sp>
    </p:spTree>
    <p:extLst>
      <p:ext uri="{BB962C8B-B14F-4D97-AF65-F5344CB8AC3E}">
        <p14:creationId xmlns:p14="http://schemas.microsoft.com/office/powerpoint/2010/main" val="126719896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B79852F-C953-3445-B10C-3B6B94EB422C}" type="slidenum">
              <a:rPr lang="en-US" smtClean="0"/>
              <a:t>57</a:t>
            </a:fld>
            <a:endParaRPr lang="en-US"/>
          </a:p>
        </p:txBody>
      </p:sp>
    </p:spTree>
    <p:extLst>
      <p:ext uri="{BB962C8B-B14F-4D97-AF65-F5344CB8AC3E}">
        <p14:creationId xmlns:p14="http://schemas.microsoft.com/office/powerpoint/2010/main" val="132794449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B79852F-C953-3445-B10C-3B6B94EB422C}" type="slidenum">
              <a:rPr lang="en-US" smtClean="0"/>
              <a:t>58</a:t>
            </a:fld>
            <a:endParaRPr lang="en-US"/>
          </a:p>
        </p:txBody>
      </p:sp>
    </p:spTree>
    <p:extLst>
      <p:ext uri="{BB962C8B-B14F-4D97-AF65-F5344CB8AC3E}">
        <p14:creationId xmlns:p14="http://schemas.microsoft.com/office/powerpoint/2010/main" val="167179656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B79852F-C953-3445-B10C-3B6B94EB422C}" type="slidenum">
              <a:rPr lang="en-US" smtClean="0"/>
              <a:t>59</a:t>
            </a:fld>
            <a:endParaRPr lang="en-US"/>
          </a:p>
        </p:txBody>
      </p:sp>
    </p:spTree>
    <p:extLst>
      <p:ext uri="{BB962C8B-B14F-4D97-AF65-F5344CB8AC3E}">
        <p14:creationId xmlns:p14="http://schemas.microsoft.com/office/powerpoint/2010/main" val="510828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B79852F-C953-3445-B10C-3B6B94EB422C}" type="slidenum">
              <a:rPr lang="en-US" smtClean="0"/>
              <a:t>60</a:t>
            </a:fld>
            <a:endParaRPr lang="en-US"/>
          </a:p>
        </p:txBody>
      </p:sp>
    </p:spTree>
    <p:extLst>
      <p:ext uri="{BB962C8B-B14F-4D97-AF65-F5344CB8AC3E}">
        <p14:creationId xmlns:p14="http://schemas.microsoft.com/office/powerpoint/2010/main" val="46367215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B79852F-C953-3445-B10C-3B6B94EB422C}" type="slidenum">
              <a:rPr lang="en-US" smtClean="0"/>
              <a:t>61</a:t>
            </a:fld>
            <a:endParaRPr lang="en-US"/>
          </a:p>
        </p:txBody>
      </p:sp>
    </p:spTree>
    <p:extLst>
      <p:ext uri="{BB962C8B-B14F-4D97-AF65-F5344CB8AC3E}">
        <p14:creationId xmlns:p14="http://schemas.microsoft.com/office/powerpoint/2010/main" val="424139911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B79852F-C953-3445-B10C-3B6B94EB422C}" type="slidenum">
              <a:rPr lang="en-US" smtClean="0"/>
              <a:t>62</a:t>
            </a:fld>
            <a:endParaRPr lang="en-US"/>
          </a:p>
        </p:txBody>
      </p:sp>
    </p:spTree>
    <p:extLst>
      <p:ext uri="{BB962C8B-B14F-4D97-AF65-F5344CB8AC3E}">
        <p14:creationId xmlns:p14="http://schemas.microsoft.com/office/powerpoint/2010/main" val="71736149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B79852F-C953-3445-B10C-3B6B94EB422C}" type="slidenum">
              <a:rPr lang="en-US" smtClean="0"/>
              <a:t>63</a:t>
            </a:fld>
            <a:endParaRPr lang="en-US"/>
          </a:p>
        </p:txBody>
      </p:sp>
    </p:spTree>
    <p:extLst>
      <p:ext uri="{BB962C8B-B14F-4D97-AF65-F5344CB8AC3E}">
        <p14:creationId xmlns:p14="http://schemas.microsoft.com/office/powerpoint/2010/main" val="123361145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B79852F-C953-3445-B10C-3B6B94EB422C}" type="slidenum">
              <a:rPr lang="en-US" smtClean="0"/>
              <a:t>64</a:t>
            </a:fld>
            <a:endParaRPr lang="en-US"/>
          </a:p>
        </p:txBody>
      </p:sp>
    </p:spTree>
    <p:extLst>
      <p:ext uri="{BB962C8B-B14F-4D97-AF65-F5344CB8AC3E}">
        <p14:creationId xmlns:p14="http://schemas.microsoft.com/office/powerpoint/2010/main" val="372058175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B79852F-C953-3445-B10C-3B6B94EB422C}" type="slidenum">
              <a:rPr lang="en-US" smtClean="0"/>
              <a:t>65</a:t>
            </a:fld>
            <a:endParaRPr lang="en-US"/>
          </a:p>
        </p:txBody>
      </p:sp>
    </p:spTree>
    <p:extLst>
      <p:ext uri="{BB962C8B-B14F-4D97-AF65-F5344CB8AC3E}">
        <p14:creationId xmlns:p14="http://schemas.microsoft.com/office/powerpoint/2010/main" val="20575791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See original Ihaka and Gentleman publication https://</a:t>
            </a:r>
            <a:r>
              <a:rPr lang="en-US" dirty="0" err="1"/>
              <a:t>www.jstor.org</a:t>
            </a:r>
            <a:r>
              <a:rPr lang="en-US" dirty="0"/>
              <a:t>/stable/1390807</a:t>
            </a:r>
          </a:p>
        </p:txBody>
      </p:sp>
      <p:sp>
        <p:nvSpPr>
          <p:cNvPr id="4" name="Slide Number Placeholder 3"/>
          <p:cNvSpPr>
            <a:spLocks noGrp="1"/>
          </p:cNvSpPr>
          <p:nvPr>
            <p:ph type="sldNum" sz="quarter" idx="5"/>
          </p:nvPr>
        </p:nvSpPr>
        <p:spPr/>
        <p:txBody>
          <a:bodyPr/>
          <a:lstStyle/>
          <a:p>
            <a:fld id="{7B79852F-C953-3445-B10C-3B6B94EB422C}" type="slidenum">
              <a:rPr lang="en-US" smtClean="0"/>
              <a:t>16</a:t>
            </a:fld>
            <a:endParaRPr lang="en-US"/>
          </a:p>
        </p:txBody>
      </p:sp>
    </p:spTree>
    <p:extLst>
      <p:ext uri="{BB962C8B-B14F-4D97-AF65-F5344CB8AC3E}">
        <p14:creationId xmlns:p14="http://schemas.microsoft.com/office/powerpoint/2010/main" val="147359016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B79852F-C953-3445-B10C-3B6B94EB422C}" type="slidenum">
              <a:rPr lang="en-US" smtClean="0"/>
              <a:t>66</a:t>
            </a:fld>
            <a:endParaRPr lang="en-US"/>
          </a:p>
        </p:txBody>
      </p:sp>
    </p:spTree>
    <p:extLst>
      <p:ext uri="{BB962C8B-B14F-4D97-AF65-F5344CB8AC3E}">
        <p14:creationId xmlns:p14="http://schemas.microsoft.com/office/powerpoint/2010/main" val="233181096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B79852F-C953-3445-B10C-3B6B94EB422C}" type="slidenum">
              <a:rPr lang="en-US" smtClean="0"/>
              <a:t>67</a:t>
            </a:fld>
            <a:endParaRPr lang="en-US"/>
          </a:p>
        </p:txBody>
      </p:sp>
    </p:spTree>
    <p:extLst>
      <p:ext uri="{BB962C8B-B14F-4D97-AF65-F5344CB8AC3E}">
        <p14:creationId xmlns:p14="http://schemas.microsoft.com/office/powerpoint/2010/main" val="110284209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B79852F-C953-3445-B10C-3B6B94EB422C}" type="slidenum">
              <a:rPr lang="en-US" smtClean="0"/>
              <a:t>70</a:t>
            </a:fld>
            <a:endParaRPr lang="en-US"/>
          </a:p>
        </p:txBody>
      </p:sp>
    </p:spTree>
    <p:extLst>
      <p:ext uri="{BB962C8B-B14F-4D97-AF65-F5344CB8AC3E}">
        <p14:creationId xmlns:p14="http://schemas.microsoft.com/office/powerpoint/2010/main" val="36628354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B79852F-C953-3445-B10C-3B6B94EB422C}" type="slidenum">
              <a:rPr lang="en-US" smtClean="0"/>
              <a:t>18</a:t>
            </a:fld>
            <a:endParaRPr lang="en-US"/>
          </a:p>
        </p:txBody>
      </p:sp>
    </p:spTree>
    <p:extLst>
      <p:ext uri="{BB962C8B-B14F-4D97-AF65-F5344CB8AC3E}">
        <p14:creationId xmlns:p14="http://schemas.microsoft.com/office/powerpoint/2010/main" val="39336948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B79852F-C953-3445-B10C-3B6B94EB422C}" type="slidenum">
              <a:rPr lang="en-US" smtClean="0"/>
              <a:t>19</a:t>
            </a:fld>
            <a:endParaRPr lang="en-US"/>
          </a:p>
        </p:txBody>
      </p:sp>
    </p:spTree>
    <p:extLst>
      <p:ext uri="{BB962C8B-B14F-4D97-AF65-F5344CB8AC3E}">
        <p14:creationId xmlns:p14="http://schemas.microsoft.com/office/powerpoint/2010/main" val="6300938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See more information here: https://intro2r.com/</a:t>
            </a:r>
            <a:r>
              <a:rPr lang="en-US" dirty="0" err="1"/>
              <a:t>rstudio_orient.html#cons</a:t>
            </a:r>
            <a:endParaRPr lang="en-US" dirty="0"/>
          </a:p>
        </p:txBody>
      </p:sp>
      <p:sp>
        <p:nvSpPr>
          <p:cNvPr id="4" name="Slide Number Placeholder 3"/>
          <p:cNvSpPr>
            <a:spLocks noGrp="1"/>
          </p:cNvSpPr>
          <p:nvPr>
            <p:ph type="sldNum" sz="quarter" idx="5"/>
          </p:nvPr>
        </p:nvSpPr>
        <p:spPr/>
        <p:txBody>
          <a:bodyPr/>
          <a:lstStyle/>
          <a:p>
            <a:fld id="{7B79852F-C953-3445-B10C-3B6B94EB422C}" type="slidenum">
              <a:rPr lang="en-US" smtClean="0"/>
              <a:t>20</a:t>
            </a:fld>
            <a:endParaRPr lang="en-US"/>
          </a:p>
        </p:txBody>
      </p:sp>
    </p:spTree>
    <p:extLst>
      <p:ext uri="{BB962C8B-B14F-4D97-AF65-F5344CB8AC3E}">
        <p14:creationId xmlns:p14="http://schemas.microsoft.com/office/powerpoint/2010/main" val="3777670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See more information here: https://intro2r.com/</a:t>
            </a:r>
            <a:r>
              <a:rPr lang="en-US" dirty="0" err="1"/>
              <a:t>rstudio_orient.html#cons</a:t>
            </a:r>
            <a:endParaRPr lang="en-US" dirty="0"/>
          </a:p>
          <a:p>
            <a:endParaRPr lang="en-US" dirty="0"/>
          </a:p>
        </p:txBody>
      </p:sp>
      <p:sp>
        <p:nvSpPr>
          <p:cNvPr id="4" name="Slide Number Placeholder 3"/>
          <p:cNvSpPr>
            <a:spLocks noGrp="1"/>
          </p:cNvSpPr>
          <p:nvPr>
            <p:ph type="sldNum" sz="quarter" idx="5"/>
          </p:nvPr>
        </p:nvSpPr>
        <p:spPr/>
        <p:txBody>
          <a:bodyPr/>
          <a:lstStyle/>
          <a:p>
            <a:fld id="{7B79852F-C953-3445-B10C-3B6B94EB422C}" type="slidenum">
              <a:rPr lang="en-US" smtClean="0"/>
              <a:t>21</a:t>
            </a:fld>
            <a:endParaRPr lang="en-US"/>
          </a:p>
        </p:txBody>
      </p:sp>
    </p:spTree>
    <p:extLst>
      <p:ext uri="{BB962C8B-B14F-4D97-AF65-F5344CB8AC3E}">
        <p14:creationId xmlns:p14="http://schemas.microsoft.com/office/powerpoint/2010/main" val="31261483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See more information here: https://intro2r.com/</a:t>
            </a:r>
            <a:r>
              <a:rPr lang="en-US" dirty="0" err="1"/>
              <a:t>rstudio_orient.html#cons</a:t>
            </a:r>
            <a:endParaRPr lang="en-US" dirty="0"/>
          </a:p>
          <a:p>
            <a:endParaRPr lang="en-US" dirty="0"/>
          </a:p>
        </p:txBody>
      </p:sp>
      <p:sp>
        <p:nvSpPr>
          <p:cNvPr id="4" name="Slide Number Placeholder 3"/>
          <p:cNvSpPr>
            <a:spLocks noGrp="1"/>
          </p:cNvSpPr>
          <p:nvPr>
            <p:ph type="sldNum" sz="quarter" idx="5"/>
          </p:nvPr>
        </p:nvSpPr>
        <p:spPr/>
        <p:txBody>
          <a:bodyPr/>
          <a:lstStyle/>
          <a:p>
            <a:fld id="{7B79852F-C953-3445-B10C-3B6B94EB422C}" type="slidenum">
              <a:rPr lang="en-US" smtClean="0"/>
              <a:t>22</a:t>
            </a:fld>
            <a:endParaRPr lang="en-US"/>
          </a:p>
        </p:txBody>
      </p:sp>
    </p:spTree>
    <p:extLst>
      <p:ext uri="{BB962C8B-B14F-4D97-AF65-F5344CB8AC3E}">
        <p14:creationId xmlns:p14="http://schemas.microsoft.com/office/powerpoint/2010/main" val="20148034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27894" y="530103"/>
            <a:ext cx="5267656" cy="1731951"/>
          </a:xfrm>
        </p:spPr>
        <p:txBody>
          <a:bodyPr/>
          <a:lstStyle>
            <a:lvl1pPr algn="l">
              <a:defRPr b="1" i="0">
                <a:solidFill>
                  <a:schemeClr val="bg1"/>
                </a:solidFill>
                <a:latin typeface="Helvetica Neue"/>
                <a:cs typeface="Helvetica Neue"/>
              </a:defRPr>
            </a:lvl1pPr>
          </a:lstStyle>
          <a:p>
            <a:r>
              <a:rPr lang="en-US" dirty="0"/>
              <a:t>Click to edit Master title style</a:t>
            </a:r>
          </a:p>
        </p:txBody>
      </p:sp>
      <p:sp>
        <p:nvSpPr>
          <p:cNvPr id="3" name="Subtitle 2"/>
          <p:cNvSpPr>
            <a:spLocks noGrp="1"/>
          </p:cNvSpPr>
          <p:nvPr>
            <p:ph type="subTitle" idx="1"/>
          </p:nvPr>
        </p:nvSpPr>
        <p:spPr>
          <a:xfrm>
            <a:off x="427896" y="2479367"/>
            <a:ext cx="5267655" cy="978607"/>
          </a:xfrm>
        </p:spPr>
        <p:txBody>
          <a:bodyPr>
            <a:normAutofit/>
          </a:bodyPr>
          <a:lstStyle>
            <a:lvl1pPr marL="0" indent="0" algn="l">
              <a:buNone/>
              <a:defRPr sz="2251" b="1" i="0">
                <a:solidFill>
                  <a:schemeClr val="bg1"/>
                </a:solidFill>
                <a:latin typeface="Helvetica Neue"/>
                <a:cs typeface="Helvetica Neue"/>
              </a:defRPr>
            </a:lvl1pPr>
            <a:lvl2pPr marL="342991" indent="0" algn="ctr">
              <a:buNone/>
              <a:defRPr>
                <a:solidFill>
                  <a:schemeClr val="tx1">
                    <a:tint val="75000"/>
                  </a:schemeClr>
                </a:solidFill>
              </a:defRPr>
            </a:lvl2pPr>
            <a:lvl3pPr marL="685983" indent="0" algn="ctr">
              <a:buNone/>
              <a:defRPr>
                <a:solidFill>
                  <a:schemeClr val="tx1">
                    <a:tint val="75000"/>
                  </a:schemeClr>
                </a:solidFill>
              </a:defRPr>
            </a:lvl3pPr>
            <a:lvl4pPr marL="1028974" indent="0" algn="ctr">
              <a:buNone/>
              <a:defRPr>
                <a:solidFill>
                  <a:schemeClr val="tx1">
                    <a:tint val="75000"/>
                  </a:schemeClr>
                </a:solidFill>
              </a:defRPr>
            </a:lvl4pPr>
            <a:lvl5pPr marL="1371966" indent="0" algn="ctr">
              <a:buNone/>
              <a:defRPr>
                <a:solidFill>
                  <a:schemeClr val="tx1">
                    <a:tint val="75000"/>
                  </a:schemeClr>
                </a:solidFill>
              </a:defRPr>
            </a:lvl5pPr>
            <a:lvl6pPr marL="1714957" indent="0" algn="ctr">
              <a:buNone/>
              <a:defRPr>
                <a:solidFill>
                  <a:schemeClr val="tx1">
                    <a:tint val="75000"/>
                  </a:schemeClr>
                </a:solidFill>
              </a:defRPr>
            </a:lvl6pPr>
            <a:lvl7pPr marL="2057949" indent="0" algn="ctr">
              <a:buNone/>
              <a:defRPr>
                <a:solidFill>
                  <a:schemeClr val="tx1">
                    <a:tint val="75000"/>
                  </a:schemeClr>
                </a:solidFill>
              </a:defRPr>
            </a:lvl7pPr>
            <a:lvl8pPr marL="2400940" indent="0" algn="ctr">
              <a:buNone/>
              <a:defRPr>
                <a:solidFill>
                  <a:schemeClr val="tx1">
                    <a:tint val="75000"/>
                  </a:schemeClr>
                </a:solidFill>
              </a:defRPr>
            </a:lvl8pPr>
            <a:lvl9pPr marL="2743932" indent="0" algn="ctr">
              <a:buNone/>
              <a:defRPr>
                <a:solidFill>
                  <a:schemeClr val="tx1">
                    <a:tint val="75000"/>
                  </a:schemeClr>
                </a:solidFill>
              </a:defRPr>
            </a:lvl9pPr>
          </a:lstStyle>
          <a:p>
            <a:r>
              <a:rPr lang="en-US" dirty="0"/>
              <a:t>Click to edit Master subtitle style</a:t>
            </a:r>
          </a:p>
        </p:txBody>
      </p:sp>
      <p:sp>
        <p:nvSpPr>
          <p:cNvPr id="6" name="Slide Number Placeholder 5"/>
          <p:cNvSpPr>
            <a:spLocks noGrp="1"/>
          </p:cNvSpPr>
          <p:nvPr>
            <p:ph type="sldNum" sz="quarter" idx="12"/>
          </p:nvPr>
        </p:nvSpPr>
        <p:spPr>
          <a:xfrm>
            <a:off x="427896" y="6124651"/>
            <a:ext cx="393097" cy="365125"/>
          </a:xfrm>
        </p:spPr>
        <p:txBody>
          <a:bodyPr/>
          <a:lstStyle/>
          <a:p>
            <a:fld id="{A11F1ED6-03CA-FF41-BAAB-392506A14B1E}" type="slidenum">
              <a:rPr lang="en-US" smtClean="0"/>
              <a:pPr/>
              <a:t>‹#›</a:t>
            </a:fld>
            <a:endParaRPr lang="en-US"/>
          </a:p>
        </p:txBody>
      </p:sp>
    </p:spTree>
    <p:extLst>
      <p:ext uri="{BB962C8B-B14F-4D97-AF65-F5344CB8AC3E}">
        <p14:creationId xmlns:p14="http://schemas.microsoft.com/office/powerpoint/2010/main" val="3141613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3" y="273050"/>
            <a:ext cx="3008313" cy="1162050"/>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73056"/>
            <a:ext cx="5111750" cy="5853113"/>
          </a:xfrm>
        </p:spPr>
        <p:txBody>
          <a:bodyPr/>
          <a:lstStyle>
            <a:lvl1pPr>
              <a:defRPr sz="2401"/>
            </a:lvl1pPr>
            <a:lvl2pPr>
              <a:defRPr sz="2101"/>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3" y="1435103"/>
            <a:ext cx="3008313" cy="4691063"/>
          </a:xfrm>
        </p:spPr>
        <p:txBody>
          <a:bodyPr/>
          <a:lstStyle>
            <a:lvl1pPr marL="0" indent="0">
              <a:buNone/>
              <a:defRPr sz="1050"/>
            </a:lvl1pPr>
            <a:lvl2pPr marL="342991" indent="0">
              <a:buNone/>
              <a:defRPr sz="900"/>
            </a:lvl2pPr>
            <a:lvl3pPr marL="685983" indent="0">
              <a:buNone/>
              <a:defRPr sz="750"/>
            </a:lvl3pPr>
            <a:lvl4pPr marL="1028974" indent="0">
              <a:buNone/>
              <a:defRPr sz="675"/>
            </a:lvl4pPr>
            <a:lvl5pPr marL="1371966" indent="0">
              <a:buNone/>
              <a:defRPr sz="675"/>
            </a:lvl5pPr>
            <a:lvl6pPr marL="1714957" indent="0">
              <a:buNone/>
              <a:defRPr sz="675"/>
            </a:lvl6pPr>
            <a:lvl7pPr marL="2057949" indent="0">
              <a:buNone/>
              <a:defRPr sz="675"/>
            </a:lvl7pPr>
            <a:lvl8pPr marL="2400940" indent="0">
              <a:buNone/>
              <a:defRPr sz="675"/>
            </a:lvl8pPr>
            <a:lvl9pPr marL="2743932" indent="0">
              <a:buNone/>
              <a:defRPr sz="675"/>
            </a:lvl9pPr>
          </a:lstStyle>
          <a:p>
            <a:pPr lvl="0"/>
            <a:r>
              <a:rPr lang="en-US"/>
              <a:t>Click to edit Master text styles</a:t>
            </a:r>
          </a:p>
        </p:txBody>
      </p:sp>
      <p:sp>
        <p:nvSpPr>
          <p:cNvPr id="5" name="Date Placeholder 4"/>
          <p:cNvSpPr>
            <a:spLocks noGrp="1"/>
          </p:cNvSpPr>
          <p:nvPr>
            <p:ph type="dt" sz="half" idx="10"/>
          </p:nvPr>
        </p:nvSpPr>
        <p:spPr>
          <a:xfrm>
            <a:off x="457200" y="6356356"/>
            <a:ext cx="2133600" cy="365125"/>
          </a:xfrm>
          <a:prstGeom prst="rect">
            <a:avLst/>
          </a:prstGeom>
        </p:spPr>
        <p:txBody>
          <a:bodyPr/>
          <a:lstStyle/>
          <a:p>
            <a:fld id="{B86A9B72-EFE5-0C44-9856-127B83BB47D0}" type="datetimeFigureOut">
              <a:rPr lang="en-US" smtClean="0"/>
              <a:pPr/>
              <a:t>6/12/23</a:t>
            </a:fld>
            <a:endParaRPr lang="en-US"/>
          </a:p>
        </p:txBody>
      </p:sp>
      <p:sp>
        <p:nvSpPr>
          <p:cNvPr id="6" name="Footer Placeholder 5"/>
          <p:cNvSpPr>
            <a:spLocks noGrp="1"/>
          </p:cNvSpPr>
          <p:nvPr>
            <p:ph type="ftr" sz="quarter" idx="11"/>
          </p:nvPr>
        </p:nvSpPr>
        <p:spPr>
          <a:xfrm>
            <a:off x="3124200" y="6356356"/>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1F1ED6-03CA-FF41-BAAB-392506A14B1E}" type="slidenum">
              <a:rPr lang="en-US" smtClean="0"/>
              <a:pPr/>
              <a:t>‹#›</a:t>
            </a:fld>
            <a:endParaRPr lang="en-US"/>
          </a:p>
        </p:txBody>
      </p:sp>
    </p:spTree>
    <p:extLst>
      <p:ext uri="{BB962C8B-B14F-4D97-AF65-F5344CB8AC3E}">
        <p14:creationId xmlns:p14="http://schemas.microsoft.com/office/powerpoint/2010/main" val="31082635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2401"/>
            </a:lvl1pPr>
            <a:lvl2pPr marL="342991" indent="0">
              <a:buNone/>
              <a:defRPr sz="2101"/>
            </a:lvl2pPr>
            <a:lvl3pPr marL="685983" indent="0">
              <a:buNone/>
              <a:defRPr sz="1800"/>
            </a:lvl3pPr>
            <a:lvl4pPr marL="1028974" indent="0">
              <a:buNone/>
              <a:defRPr sz="1500"/>
            </a:lvl4pPr>
            <a:lvl5pPr marL="1371966" indent="0">
              <a:buNone/>
              <a:defRPr sz="1500"/>
            </a:lvl5pPr>
            <a:lvl6pPr marL="1714957" indent="0">
              <a:buNone/>
              <a:defRPr sz="1500"/>
            </a:lvl6pPr>
            <a:lvl7pPr marL="2057949" indent="0">
              <a:buNone/>
              <a:defRPr sz="1500"/>
            </a:lvl7pPr>
            <a:lvl8pPr marL="2400940" indent="0">
              <a:buNone/>
              <a:defRPr sz="1500"/>
            </a:lvl8pPr>
            <a:lvl9pPr marL="2743932" indent="0">
              <a:buNone/>
              <a:defRPr sz="15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050"/>
            </a:lvl1pPr>
            <a:lvl2pPr marL="342991" indent="0">
              <a:buNone/>
              <a:defRPr sz="900"/>
            </a:lvl2pPr>
            <a:lvl3pPr marL="685983" indent="0">
              <a:buNone/>
              <a:defRPr sz="750"/>
            </a:lvl3pPr>
            <a:lvl4pPr marL="1028974" indent="0">
              <a:buNone/>
              <a:defRPr sz="675"/>
            </a:lvl4pPr>
            <a:lvl5pPr marL="1371966" indent="0">
              <a:buNone/>
              <a:defRPr sz="675"/>
            </a:lvl5pPr>
            <a:lvl6pPr marL="1714957" indent="0">
              <a:buNone/>
              <a:defRPr sz="675"/>
            </a:lvl6pPr>
            <a:lvl7pPr marL="2057949" indent="0">
              <a:buNone/>
              <a:defRPr sz="675"/>
            </a:lvl7pPr>
            <a:lvl8pPr marL="2400940" indent="0">
              <a:buNone/>
              <a:defRPr sz="675"/>
            </a:lvl8pPr>
            <a:lvl9pPr marL="2743932" indent="0">
              <a:buNone/>
              <a:defRPr sz="675"/>
            </a:lvl9pPr>
          </a:lstStyle>
          <a:p>
            <a:pPr lvl="0"/>
            <a:r>
              <a:rPr lang="en-US"/>
              <a:t>Click to edit Master text styles</a:t>
            </a:r>
          </a:p>
        </p:txBody>
      </p:sp>
      <p:sp>
        <p:nvSpPr>
          <p:cNvPr id="5" name="Date Placeholder 4"/>
          <p:cNvSpPr>
            <a:spLocks noGrp="1"/>
          </p:cNvSpPr>
          <p:nvPr>
            <p:ph type="dt" sz="half" idx="10"/>
          </p:nvPr>
        </p:nvSpPr>
        <p:spPr>
          <a:xfrm>
            <a:off x="457200" y="6356356"/>
            <a:ext cx="2133600" cy="365125"/>
          </a:xfrm>
          <a:prstGeom prst="rect">
            <a:avLst/>
          </a:prstGeom>
        </p:spPr>
        <p:txBody>
          <a:bodyPr/>
          <a:lstStyle/>
          <a:p>
            <a:fld id="{B86A9B72-EFE5-0C44-9856-127B83BB47D0}" type="datetimeFigureOut">
              <a:rPr lang="en-US" smtClean="0"/>
              <a:pPr/>
              <a:t>6/12/23</a:t>
            </a:fld>
            <a:endParaRPr lang="en-US"/>
          </a:p>
        </p:txBody>
      </p:sp>
      <p:sp>
        <p:nvSpPr>
          <p:cNvPr id="6" name="Footer Placeholder 5"/>
          <p:cNvSpPr>
            <a:spLocks noGrp="1"/>
          </p:cNvSpPr>
          <p:nvPr>
            <p:ph type="ftr" sz="quarter" idx="11"/>
          </p:nvPr>
        </p:nvSpPr>
        <p:spPr>
          <a:xfrm>
            <a:off x="3124200" y="6356356"/>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1F1ED6-03CA-FF41-BAAB-392506A14B1E}" type="slidenum">
              <a:rPr lang="en-US" smtClean="0"/>
              <a:pPr/>
              <a:t>‹#›</a:t>
            </a:fld>
            <a:endParaRPr lang="en-US"/>
          </a:p>
        </p:txBody>
      </p:sp>
    </p:spTree>
    <p:extLst>
      <p:ext uri="{BB962C8B-B14F-4D97-AF65-F5344CB8AC3E}">
        <p14:creationId xmlns:p14="http://schemas.microsoft.com/office/powerpoint/2010/main" val="402394511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6"/>
            <a:ext cx="2133600" cy="365125"/>
          </a:xfrm>
          <a:prstGeom prst="rect">
            <a:avLst/>
          </a:prstGeom>
        </p:spPr>
        <p:txBody>
          <a:bodyPr/>
          <a:lstStyle/>
          <a:p>
            <a:fld id="{B86A9B72-EFE5-0C44-9856-127B83BB47D0}" type="datetimeFigureOut">
              <a:rPr lang="en-US" smtClean="0"/>
              <a:pPr/>
              <a:t>6/12/23</a:t>
            </a:fld>
            <a:endParaRPr lang="en-US"/>
          </a:p>
        </p:txBody>
      </p:sp>
      <p:sp>
        <p:nvSpPr>
          <p:cNvPr id="5" name="Footer Placeholder 4"/>
          <p:cNvSpPr>
            <a:spLocks noGrp="1"/>
          </p:cNvSpPr>
          <p:nvPr>
            <p:ph type="ftr" sz="quarter" idx="11"/>
          </p:nvPr>
        </p:nvSpPr>
        <p:spPr>
          <a:xfrm>
            <a:off x="3124200" y="6356356"/>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1F1ED6-03CA-FF41-BAAB-392506A14B1E}" type="slidenum">
              <a:rPr lang="en-US" smtClean="0"/>
              <a:pPr/>
              <a:t>‹#›</a:t>
            </a:fld>
            <a:endParaRPr lang="en-US"/>
          </a:p>
        </p:txBody>
      </p:sp>
    </p:spTree>
    <p:extLst>
      <p:ext uri="{BB962C8B-B14F-4D97-AF65-F5344CB8AC3E}">
        <p14:creationId xmlns:p14="http://schemas.microsoft.com/office/powerpoint/2010/main" val="85180483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4"/>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44"/>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6"/>
            <a:ext cx="2133600" cy="365125"/>
          </a:xfrm>
          <a:prstGeom prst="rect">
            <a:avLst/>
          </a:prstGeom>
        </p:spPr>
        <p:txBody>
          <a:bodyPr/>
          <a:lstStyle/>
          <a:p>
            <a:fld id="{B86A9B72-EFE5-0C44-9856-127B83BB47D0}" type="datetimeFigureOut">
              <a:rPr lang="en-US" smtClean="0"/>
              <a:pPr/>
              <a:t>6/12/23</a:t>
            </a:fld>
            <a:endParaRPr lang="en-US"/>
          </a:p>
        </p:txBody>
      </p:sp>
      <p:sp>
        <p:nvSpPr>
          <p:cNvPr id="5" name="Footer Placeholder 4"/>
          <p:cNvSpPr>
            <a:spLocks noGrp="1"/>
          </p:cNvSpPr>
          <p:nvPr>
            <p:ph type="ftr" sz="quarter" idx="11"/>
          </p:nvPr>
        </p:nvSpPr>
        <p:spPr>
          <a:xfrm>
            <a:off x="3124200" y="6356356"/>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1F1ED6-03CA-FF41-BAAB-392506A14B1E}" type="slidenum">
              <a:rPr lang="en-US" smtClean="0"/>
              <a:pPr/>
              <a:t>‹#›</a:t>
            </a:fld>
            <a:endParaRPr lang="en-US"/>
          </a:p>
        </p:txBody>
      </p:sp>
    </p:spTree>
    <p:extLst>
      <p:ext uri="{BB962C8B-B14F-4D97-AF65-F5344CB8AC3E}">
        <p14:creationId xmlns:p14="http://schemas.microsoft.com/office/powerpoint/2010/main" val="17886148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213474" y="1686737"/>
            <a:ext cx="8686426" cy="42627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060695"/>
            <a:ext cx="2166730" cy="866132"/>
          </a:xfrm>
          <a:prstGeom prst="rect">
            <a:avLst/>
          </a:prstGeom>
        </p:spPr>
      </p:pic>
      <p:pic>
        <p:nvPicPr>
          <p:cNvPr id="5" name="Picture 4">
            <a:extLst>
              <a:ext uri="{FF2B5EF4-FFF2-40B4-BE49-F238E27FC236}">
                <a16:creationId xmlns:a16="http://schemas.microsoft.com/office/drawing/2014/main" id="{76A8CE6B-3838-8645-ACEB-ED077F51C55E}"/>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7183369" y="341769"/>
            <a:ext cx="1716531" cy="432953"/>
          </a:xfrm>
          <a:prstGeom prst="rect">
            <a:avLst/>
          </a:prstGeom>
        </p:spPr>
      </p:pic>
    </p:spTree>
    <p:extLst>
      <p:ext uri="{BB962C8B-B14F-4D97-AF65-F5344CB8AC3E}">
        <p14:creationId xmlns:p14="http://schemas.microsoft.com/office/powerpoint/2010/main" val="5218431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6"/>
            <a:ext cx="7772400" cy="1362075"/>
          </a:xfrm>
        </p:spPr>
        <p:txBody>
          <a:bodyPr anchor="t"/>
          <a:lstStyle>
            <a:lvl1pPr algn="l">
              <a:defRPr sz="3001"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1500">
                <a:solidFill>
                  <a:schemeClr val="tx1">
                    <a:tint val="75000"/>
                  </a:schemeClr>
                </a:solidFill>
              </a:defRPr>
            </a:lvl1pPr>
            <a:lvl2pPr marL="342991" indent="0">
              <a:buNone/>
              <a:defRPr sz="1350">
                <a:solidFill>
                  <a:schemeClr val="tx1">
                    <a:tint val="75000"/>
                  </a:schemeClr>
                </a:solidFill>
              </a:defRPr>
            </a:lvl2pPr>
            <a:lvl3pPr marL="685983" indent="0">
              <a:buNone/>
              <a:defRPr sz="1200">
                <a:solidFill>
                  <a:schemeClr val="tx1">
                    <a:tint val="75000"/>
                  </a:schemeClr>
                </a:solidFill>
              </a:defRPr>
            </a:lvl3pPr>
            <a:lvl4pPr marL="1028974" indent="0">
              <a:buNone/>
              <a:defRPr sz="1050">
                <a:solidFill>
                  <a:schemeClr val="tx1">
                    <a:tint val="75000"/>
                  </a:schemeClr>
                </a:solidFill>
              </a:defRPr>
            </a:lvl4pPr>
            <a:lvl5pPr marL="1371966" indent="0">
              <a:buNone/>
              <a:defRPr sz="1050">
                <a:solidFill>
                  <a:schemeClr val="tx1">
                    <a:tint val="75000"/>
                  </a:schemeClr>
                </a:solidFill>
              </a:defRPr>
            </a:lvl5pPr>
            <a:lvl6pPr marL="1714957" indent="0">
              <a:buNone/>
              <a:defRPr sz="1050">
                <a:solidFill>
                  <a:schemeClr val="tx1">
                    <a:tint val="75000"/>
                  </a:schemeClr>
                </a:solidFill>
              </a:defRPr>
            </a:lvl6pPr>
            <a:lvl7pPr marL="2057949" indent="0">
              <a:buNone/>
              <a:defRPr sz="1050">
                <a:solidFill>
                  <a:schemeClr val="tx1">
                    <a:tint val="75000"/>
                  </a:schemeClr>
                </a:solidFill>
              </a:defRPr>
            </a:lvl7pPr>
            <a:lvl8pPr marL="2400940" indent="0">
              <a:buNone/>
              <a:defRPr sz="1050">
                <a:solidFill>
                  <a:schemeClr val="tx1">
                    <a:tint val="75000"/>
                  </a:schemeClr>
                </a:solidFill>
              </a:defRPr>
            </a:lvl8pPr>
            <a:lvl9pPr marL="2743932" indent="0">
              <a:buNone/>
              <a:defRPr sz="105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38255626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fld id="{A11F1ED6-03CA-FF41-BAAB-392506A14B1E}" type="slidenum">
              <a:rPr lang="en-US" smtClean="0"/>
              <a:pPr/>
              <a:t>‹#›</a:t>
            </a:fld>
            <a:endParaRPr lang="en-US" dirty="0"/>
          </a:p>
        </p:txBody>
      </p:sp>
    </p:spTree>
    <p:extLst>
      <p:ext uri="{BB962C8B-B14F-4D97-AF65-F5344CB8AC3E}">
        <p14:creationId xmlns:p14="http://schemas.microsoft.com/office/powerpoint/2010/main" val="8039119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fld id="{A11F1ED6-03CA-FF41-BAAB-392506A14B1E}" type="slidenum">
              <a:rPr lang="en-US" smtClean="0"/>
              <a:pPr/>
              <a:t>‹#›</a:t>
            </a:fld>
            <a:endParaRPr lang="en-US" dirty="0"/>
          </a:p>
        </p:txBody>
      </p:sp>
    </p:spTree>
    <p:extLst>
      <p:ext uri="{BB962C8B-B14F-4D97-AF65-F5344CB8AC3E}">
        <p14:creationId xmlns:p14="http://schemas.microsoft.com/office/powerpoint/2010/main" val="30560790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6"/>
            <a:ext cx="4038600" cy="4525963"/>
          </a:xfrm>
        </p:spPr>
        <p:txBody>
          <a:bodyPr/>
          <a:lstStyle>
            <a:lvl1pPr>
              <a:defRPr sz="2101"/>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6"/>
            <a:ext cx="4038600" cy="4525963"/>
          </a:xfrm>
        </p:spPr>
        <p:txBody>
          <a:bodyPr/>
          <a:lstStyle>
            <a:lvl1pPr>
              <a:defRPr sz="2101"/>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457200" y="6356356"/>
            <a:ext cx="2133600" cy="365125"/>
          </a:xfrm>
          <a:prstGeom prst="rect">
            <a:avLst/>
          </a:prstGeom>
        </p:spPr>
        <p:txBody>
          <a:bodyPr/>
          <a:lstStyle/>
          <a:p>
            <a:fld id="{B86A9B72-EFE5-0C44-9856-127B83BB47D0}" type="datetimeFigureOut">
              <a:rPr lang="en-US" smtClean="0"/>
              <a:pPr/>
              <a:t>6/12/23</a:t>
            </a:fld>
            <a:endParaRPr lang="en-US"/>
          </a:p>
        </p:txBody>
      </p:sp>
      <p:sp>
        <p:nvSpPr>
          <p:cNvPr id="6" name="Footer Placeholder 5"/>
          <p:cNvSpPr>
            <a:spLocks noGrp="1"/>
          </p:cNvSpPr>
          <p:nvPr>
            <p:ph type="ftr" sz="quarter" idx="11"/>
          </p:nvPr>
        </p:nvSpPr>
        <p:spPr>
          <a:xfrm>
            <a:off x="3124200" y="6356356"/>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1F1ED6-03CA-FF41-BAAB-392506A14B1E}" type="slidenum">
              <a:rPr lang="en-US" smtClean="0"/>
              <a:pPr/>
              <a:t>‹#›</a:t>
            </a:fld>
            <a:endParaRPr lang="en-US"/>
          </a:p>
        </p:txBody>
      </p:sp>
    </p:spTree>
    <p:extLst>
      <p:ext uri="{BB962C8B-B14F-4D97-AF65-F5344CB8AC3E}">
        <p14:creationId xmlns:p14="http://schemas.microsoft.com/office/powerpoint/2010/main" val="31218178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1800" b="1"/>
            </a:lvl1pPr>
            <a:lvl2pPr marL="342991" indent="0">
              <a:buNone/>
              <a:defRPr sz="1500" b="1"/>
            </a:lvl2pPr>
            <a:lvl3pPr marL="685983" indent="0">
              <a:buNone/>
              <a:defRPr sz="1350" b="1"/>
            </a:lvl3pPr>
            <a:lvl4pPr marL="1028974" indent="0">
              <a:buNone/>
              <a:defRPr sz="1200" b="1"/>
            </a:lvl4pPr>
            <a:lvl5pPr marL="1371966" indent="0">
              <a:buNone/>
              <a:defRPr sz="1200" b="1"/>
            </a:lvl5pPr>
            <a:lvl6pPr marL="1714957" indent="0">
              <a:buNone/>
              <a:defRPr sz="1200" b="1"/>
            </a:lvl6pPr>
            <a:lvl7pPr marL="2057949" indent="0">
              <a:buNone/>
              <a:defRPr sz="1200" b="1"/>
            </a:lvl7pPr>
            <a:lvl8pPr marL="2400940" indent="0">
              <a:buNone/>
              <a:defRPr sz="1200" b="1"/>
            </a:lvl8pPr>
            <a:lvl9pPr marL="2743932"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1800" b="1"/>
            </a:lvl1pPr>
            <a:lvl2pPr marL="342991" indent="0">
              <a:buNone/>
              <a:defRPr sz="1500" b="1"/>
            </a:lvl2pPr>
            <a:lvl3pPr marL="685983" indent="0">
              <a:buNone/>
              <a:defRPr sz="1350" b="1"/>
            </a:lvl3pPr>
            <a:lvl4pPr marL="1028974" indent="0">
              <a:buNone/>
              <a:defRPr sz="1200" b="1"/>
            </a:lvl4pPr>
            <a:lvl5pPr marL="1371966" indent="0">
              <a:buNone/>
              <a:defRPr sz="1200" b="1"/>
            </a:lvl5pPr>
            <a:lvl6pPr marL="1714957" indent="0">
              <a:buNone/>
              <a:defRPr sz="1200" b="1"/>
            </a:lvl6pPr>
            <a:lvl7pPr marL="2057949" indent="0">
              <a:buNone/>
              <a:defRPr sz="1200" b="1"/>
            </a:lvl7pPr>
            <a:lvl8pPr marL="2400940" indent="0">
              <a:buNone/>
              <a:defRPr sz="1200" b="1"/>
            </a:lvl8pPr>
            <a:lvl9pPr marL="2743932"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457200" y="6356356"/>
            <a:ext cx="2133600" cy="365125"/>
          </a:xfrm>
          <a:prstGeom prst="rect">
            <a:avLst/>
          </a:prstGeom>
        </p:spPr>
        <p:txBody>
          <a:bodyPr/>
          <a:lstStyle/>
          <a:p>
            <a:fld id="{B86A9B72-EFE5-0C44-9856-127B83BB47D0}" type="datetimeFigureOut">
              <a:rPr lang="en-US" smtClean="0"/>
              <a:pPr/>
              <a:t>6/12/23</a:t>
            </a:fld>
            <a:endParaRPr lang="en-US"/>
          </a:p>
        </p:txBody>
      </p:sp>
      <p:sp>
        <p:nvSpPr>
          <p:cNvPr id="8" name="Footer Placeholder 7"/>
          <p:cNvSpPr>
            <a:spLocks noGrp="1"/>
          </p:cNvSpPr>
          <p:nvPr>
            <p:ph type="ftr" sz="quarter" idx="11"/>
          </p:nvPr>
        </p:nvSpPr>
        <p:spPr>
          <a:xfrm>
            <a:off x="3124200" y="6356356"/>
            <a:ext cx="2895600" cy="365125"/>
          </a:xfrm>
          <a:prstGeom prst="rect">
            <a:avLst/>
          </a:prstGeom>
        </p:spPr>
        <p:txBody>
          <a:bodyPr/>
          <a:lstStyle/>
          <a:p>
            <a:endParaRPr lang="en-US"/>
          </a:p>
        </p:txBody>
      </p:sp>
      <p:sp>
        <p:nvSpPr>
          <p:cNvPr id="9" name="Slide Number Placeholder 8"/>
          <p:cNvSpPr>
            <a:spLocks noGrp="1"/>
          </p:cNvSpPr>
          <p:nvPr>
            <p:ph type="sldNum" sz="quarter" idx="12"/>
          </p:nvPr>
        </p:nvSpPr>
        <p:spPr/>
        <p:txBody>
          <a:bodyPr/>
          <a:lstStyle/>
          <a:p>
            <a:fld id="{A11F1ED6-03CA-FF41-BAAB-392506A14B1E}" type="slidenum">
              <a:rPr lang="en-US" smtClean="0"/>
              <a:pPr/>
              <a:t>‹#›</a:t>
            </a:fld>
            <a:endParaRPr lang="en-US"/>
          </a:p>
        </p:txBody>
      </p:sp>
    </p:spTree>
    <p:extLst>
      <p:ext uri="{BB962C8B-B14F-4D97-AF65-F5344CB8AC3E}">
        <p14:creationId xmlns:p14="http://schemas.microsoft.com/office/powerpoint/2010/main" val="9723688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a:xfrm>
            <a:off x="457200" y="6356356"/>
            <a:ext cx="2133600" cy="365125"/>
          </a:xfrm>
          <a:prstGeom prst="rect">
            <a:avLst/>
          </a:prstGeom>
        </p:spPr>
        <p:txBody>
          <a:bodyPr/>
          <a:lstStyle/>
          <a:p>
            <a:fld id="{B86A9B72-EFE5-0C44-9856-127B83BB47D0}" type="datetimeFigureOut">
              <a:rPr lang="en-US" smtClean="0"/>
              <a:pPr/>
              <a:t>6/12/23</a:t>
            </a:fld>
            <a:endParaRPr lang="en-US"/>
          </a:p>
        </p:txBody>
      </p:sp>
      <p:sp>
        <p:nvSpPr>
          <p:cNvPr id="4" name="Footer Placeholder 3"/>
          <p:cNvSpPr>
            <a:spLocks noGrp="1"/>
          </p:cNvSpPr>
          <p:nvPr>
            <p:ph type="ftr" sz="quarter" idx="11"/>
          </p:nvPr>
        </p:nvSpPr>
        <p:spPr>
          <a:xfrm>
            <a:off x="3124200" y="6356356"/>
            <a:ext cx="2895600" cy="365125"/>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A11F1ED6-03CA-FF41-BAAB-392506A14B1E}" type="slidenum">
              <a:rPr lang="en-US" smtClean="0"/>
              <a:pPr/>
              <a:t>‹#›</a:t>
            </a:fld>
            <a:endParaRPr lang="en-US"/>
          </a:p>
        </p:txBody>
      </p:sp>
    </p:spTree>
    <p:extLst>
      <p:ext uri="{BB962C8B-B14F-4D97-AF65-F5344CB8AC3E}">
        <p14:creationId xmlns:p14="http://schemas.microsoft.com/office/powerpoint/2010/main" val="17931700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6"/>
            <a:ext cx="2133600" cy="365125"/>
          </a:xfrm>
          <a:prstGeom prst="rect">
            <a:avLst/>
          </a:prstGeom>
        </p:spPr>
        <p:txBody>
          <a:bodyPr/>
          <a:lstStyle/>
          <a:p>
            <a:fld id="{B86A9B72-EFE5-0C44-9856-127B83BB47D0}" type="datetimeFigureOut">
              <a:rPr lang="en-US" smtClean="0"/>
              <a:pPr/>
              <a:t>6/12/23</a:t>
            </a:fld>
            <a:endParaRPr lang="en-US"/>
          </a:p>
        </p:txBody>
      </p:sp>
      <p:sp>
        <p:nvSpPr>
          <p:cNvPr id="3" name="Footer Placeholder 2"/>
          <p:cNvSpPr>
            <a:spLocks noGrp="1"/>
          </p:cNvSpPr>
          <p:nvPr>
            <p:ph type="ftr" sz="quarter" idx="11"/>
          </p:nvPr>
        </p:nvSpPr>
        <p:spPr>
          <a:xfrm>
            <a:off x="3124200" y="6356356"/>
            <a:ext cx="2895600" cy="365125"/>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A11F1ED6-03CA-FF41-BAAB-392506A14B1E}" type="slidenum">
              <a:rPr lang="en-US" smtClean="0"/>
              <a:pPr/>
              <a:t>‹#›</a:t>
            </a:fld>
            <a:endParaRPr lang="en-US"/>
          </a:p>
        </p:txBody>
      </p:sp>
    </p:spTree>
    <p:extLst>
      <p:ext uri="{BB962C8B-B14F-4D97-AF65-F5344CB8AC3E}">
        <p14:creationId xmlns:p14="http://schemas.microsoft.com/office/powerpoint/2010/main" val="19966401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Rectangle 3"/>
          <p:cNvSpPr/>
          <p:nvPr userDrawn="1"/>
        </p:nvSpPr>
        <p:spPr>
          <a:xfrm>
            <a:off x="-1" y="6049342"/>
            <a:ext cx="9157815" cy="808658"/>
          </a:xfrm>
          <a:prstGeom prst="rect">
            <a:avLst/>
          </a:prstGeom>
          <a:solidFill>
            <a:srgbClr val="041E4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2" name="Title Placeholder 1"/>
          <p:cNvSpPr>
            <a:spLocks noGrp="1"/>
          </p:cNvSpPr>
          <p:nvPr>
            <p:ph type="title"/>
          </p:nvPr>
        </p:nvSpPr>
        <p:spPr>
          <a:xfrm>
            <a:off x="213474" y="341769"/>
            <a:ext cx="8686426" cy="878966"/>
          </a:xfrm>
          <a:prstGeom prst="rect">
            <a:avLst/>
          </a:prstGeom>
        </p:spPr>
        <p:txBody>
          <a:bodyPr vert="horz" lIns="91440" tIns="45720" rIns="91440" bIns="45720" rtlCol="0" anchor="t" anchorCtr="0">
            <a:normAutofit/>
          </a:bodyPr>
          <a:lstStyle/>
          <a:p>
            <a:r>
              <a:rPr lang="en-US" dirty="0"/>
              <a:t>Click to edit Master title style</a:t>
            </a:r>
          </a:p>
        </p:txBody>
      </p:sp>
      <p:sp>
        <p:nvSpPr>
          <p:cNvPr id="3" name="Text Placeholder 2"/>
          <p:cNvSpPr>
            <a:spLocks noGrp="1"/>
          </p:cNvSpPr>
          <p:nvPr>
            <p:ph type="body" idx="1"/>
          </p:nvPr>
        </p:nvSpPr>
        <p:spPr>
          <a:xfrm>
            <a:off x="213474" y="1338867"/>
            <a:ext cx="8686426" cy="426271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427896" y="6070861"/>
            <a:ext cx="393097" cy="365125"/>
          </a:xfrm>
          <a:prstGeom prst="rect">
            <a:avLst/>
          </a:prstGeom>
        </p:spPr>
        <p:txBody>
          <a:bodyPr vert="horz" lIns="91440" tIns="45720" rIns="91440" bIns="45720" rtlCol="0" anchor="ctr"/>
          <a:lstStyle>
            <a:lvl1pPr algn="l">
              <a:defRPr sz="750">
                <a:solidFill>
                  <a:schemeClr val="bg1"/>
                </a:solidFill>
                <a:latin typeface="55 Helvetica Roman"/>
                <a:cs typeface="55 Helvetica Roman"/>
              </a:defRPr>
            </a:lvl1pPr>
          </a:lstStyle>
          <a:p>
            <a:fld id="{A11F1ED6-03CA-FF41-BAAB-392506A14B1E}" type="slidenum">
              <a:rPr lang="en-US" smtClean="0"/>
              <a:pPr/>
              <a:t>‹#›</a:t>
            </a:fld>
            <a:endParaRPr lang="en-US" dirty="0"/>
          </a:p>
        </p:txBody>
      </p:sp>
      <p:pic>
        <p:nvPicPr>
          <p:cNvPr id="5" name="Picture 4"/>
          <p:cNvPicPr>
            <a:picLocks noChangeAspect="1"/>
          </p:cNvPicPr>
          <p:nvPr userDrawn="1"/>
        </p:nvPicPr>
        <p:blipFill>
          <a:blip r:embed="rId15"/>
          <a:srcRect/>
          <a:stretch/>
        </p:blipFill>
        <p:spPr>
          <a:xfrm>
            <a:off x="4928135" y="6262916"/>
            <a:ext cx="3903964" cy="424569"/>
          </a:xfrm>
          <a:prstGeom prst="rect">
            <a:avLst/>
          </a:prstGeom>
        </p:spPr>
      </p:pic>
      <p:sp>
        <p:nvSpPr>
          <p:cNvPr id="7" name="Rectangle 6"/>
          <p:cNvSpPr/>
          <p:nvPr userDrawn="1"/>
        </p:nvSpPr>
        <p:spPr>
          <a:xfrm>
            <a:off x="-1" y="5956648"/>
            <a:ext cx="9144001" cy="92697"/>
          </a:xfrm>
          <a:prstGeom prst="rect">
            <a:avLst/>
          </a:prstGeom>
          <a:solidFill>
            <a:srgbClr val="BBBCBC"/>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10897267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1" r:id="rId4"/>
    <p:sldLayoutId id="2147483660"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Lst>
  <p:txStyles>
    <p:titleStyle>
      <a:lvl1pPr algn="l" defTabSz="342991" rtl="0" eaLnBrk="1" latinLnBrk="0" hangingPunct="1">
        <a:spcBef>
          <a:spcPct val="0"/>
        </a:spcBef>
        <a:buNone/>
        <a:defRPr sz="2701" b="1" i="0" kern="1200">
          <a:solidFill>
            <a:srgbClr val="002D50"/>
          </a:solidFill>
          <a:latin typeface="Helvetica Neue"/>
          <a:ea typeface="+mj-ea"/>
          <a:cs typeface="Helvetica Neue"/>
        </a:defRPr>
      </a:lvl1pPr>
    </p:titleStyle>
    <p:bodyStyle>
      <a:lvl1pPr marL="257244" indent="-257244" algn="l" defTabSz="342991" rtl="0" eaLnBrk="1" latinLnBrk="0" hangingPunct="1">
        <a:spcBef>
          <a:spcPct val="20000"/>
        </a:spcBef>
        <a:buFont typeface="Arial"/>
        <a:buChar char="•"/>
        <a:defRPr sz="2401" b="0" i="0" kern="1200">
          <a:solidFill>
            <a:schemeClr val="tx1"/>
          </a:solidFill>
          <a:latin typeface="Adobe Caslon Pro"/>
          <a:ea typeface="+mn-ea"/>
          <a:cs typeface="Adobe Caslon Pro"/>
        </a:defRPr>
      </a:lvl1pPr>
      <a:lvl2pPr marL="557361" indent="-214370" algn="l" defTabSz="342991" rtl="0" eaLnBrk="1" latinLnBrk="0" hangingPunct="1">
        <a:spcBef>
          <a:spcPct val="20000"/>
        </a:spcBef>
        <a:buFont typeface="Arial"/>
        <a:buChar char="–"/>
        <a:defRPr sz="2101" b="0" i="0" kern="1200">
          <a:solidFill>
            <a:schemeClr val="tx1"/>
          </a:solidFill>
          <a:latin typeface="Adobe Caslon Pro"/>
          <a:ea typeface="+mn-ea"/>
          <a:cs typeface="Adobe Caslon Pro"/>
        </a:defRPr>
      </a:lvl2pPr>
      <a:lvl3pPr marL="857479" indent="-171496" algn="l" defTabSz="342991" rtl="0" eaLnBrk="1" latinLnBrk="0" hangingPunct="1">
        <a:spcBef>
          <a:spcPct val="20000"/>
        </a:spcBef>
        <a:buFont typeface="Arial"/>
        <a:buChar char="•"/>
        <a:defRPr sz="1800" b="0" i="0" kern="1200">
          <a:solidFill>
            <a:schemeClr val="tx1"/>
          </a:solidFill>
          <a:latin typeface="Adobe Caslon Pro"/>
          <a:ea typeface="+mn-ea"/>
          <a:cs typeface="Adobe Caslon Pro"/>
        </a:defRPr>
      </a:lvl3pPr>
      <a:lvl4pPr marL="1200470" indent="-171496" algn="l" defTabSz="342991" rtl="0" eaLnBrk="1" latinLnBrk="0" hangingPunct="1">
        <a:spcBef>
          <a:spcPct val="20000"/>
        </a:spcBef>
        <a:buFont typeface="Arial"/>
        <a:buChar char="–"/>
        <a:defRPr sz="1500" b="0" i="0" kern="1200">
          <a:solidFill>
            <a:schemeClr val="tx1"/>
          </a:solidFill>
          <a:latin typeface="Adobe Caslon Pro"/>
          <a:ea typeface="+mn-ea"/>
          <a:cs typeface="Adobe Caslon Pro"/>
        </a:defRPr>
      </a:lvl4pPr>
      <a:lvl5pPr marL="1543461" indent="-171496" algn="l" defTabSz="342991" rtl="0" eaLnBrk="1" latinLnBrk="0" hangingPunct="1">
        <a:spcBef>
          <a:spcPct val="20000"/>
        </a:spcBef>
        <a:buFont typeface="Arial"/>
        <a:buChar char="»"/>
        <a:defRPr sz="1500" b="0" i="0" kern="1200">
          <a:solidFill>
            <a:schemeClr val="tx1"/>
          </a:solidFill>
          <a:latin typeface="Adobe Caslon Pro"/>
          <a:ea typeface="+mn-ea"/>
          <a:cs typeface="Adobe Caslon Pro"/>
        </a:defRPr>
      </a:lvl5pPr>
      <a:lvl6pPr marL="1886453" indent="-171496" algn="l" defTabSz="342991" rtl="0" eaLnBrk="1" latinLnBrk="0" hangingPunct="1">
        <a:spcBef>
          <a:spcPct val="20000"/>
        </a:spcBef>
        <a:buFont typeface="Arial"/>
        <a:buChar char="•"/>
        <a:defRPr sz="1500" kern="1200">
          <a:solidFill>
            <a:schemeClr val="tx1"/>
          </a:solidFill>
          <a:latin typeface="+mn-lt"/>
          <a:ea typeface="+mn-ea"/>
          <a:cs typeface="+mn-cs"/>
        </a:defRPr>
      </a:lvl6pPr>
      <a:lvl7pPr marL="2229444" indent="-171496" algn="l" defTabSz="342991" rtl="0" eaLnBrk="1" latinLnBrk="0" hangingPunct="1">
        <a:spcBef>
          <a:spcPct val="20000"/>
        </a:spcBef>
        <a:buFont typeface="Arial"/>
        <a:buChar char="•"/>
        <a:defRPr sz="1500" kern="1200">
          <a:solidFill>
            <a:schemeClr val="tx1"/>
          </a:solidFill>
          <a:latin typeface="+mn-lt"/>
          <a:ea typeface="+mn-ea"/>
          <a:cs typeface="+mn-cs"/>
        </a:defRPr>
      </a:lvl7pPr>
      <a:lvl8pPr marL="2572436" indent="-171496" algn="l" defTabSz="342991" rtl="0" eaLnBrk="1" latinLnBrk="0" hangingPunct="1">
        <a:spcBef>
          <a:spcPct val="20000"/>
        </a:spcBef>
        <a:buFont typeface="Arial"/>
        <a:buChar char="•"/>
        <a:defRPr sz="1500" kern="1200">
          <a:solidFill>
            <a:schemeClr val="tx1"/>
          </a:solidFill>
          <a:latin typeface="+mn-lt"/>
          <a:ea typeface="+mn-ea"/>
          <a:cs typeface="+mn-cs"/>
        </a:defRPr>
      </a:lvl8pPr>
      <a:lvl9pPr marL="2915427" indent="-171496" algn="l" defTabSz="342991"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91" rtl="0" eaLnBrk="1" latinLnBrk="0" hangingPunct="1">
        <a:defRPr sz="1350" kern="1200">
          <a:solidFill>
            <a:schemeClr val="tx1"/>
          </a:solidFill>
          <a:latin typeface="+mn-lt"/>
          <a:ea typeface="+mn-ea"/>
          <a:cs typeface="+mn-cs"/>
        </a:defRPr>
      </a:lvl1pPr>
      <a:lvl2pPr marL="342991" algn="l" defTabSz="342991" rtl="0" eaLnBrk="1" latinLnBrk="0" hangingPunct="1">
        <a:defRPr sz="1350" kern="1200">
          <a:solidFill>
            <a:schemeClr val="tx1"/>
          </a:solidFill>
          <a:latin typeface="+mn-lt"/>
          <a:ea typeface="+mn-ea"/>
          <a:cs typeface="+mn-cs"/>
        </a:defRPr>
      </a:lvl2pPr>
      <a:lvl3pPr marL="685983" algn="l" defTabSz="342991" rtl="0" eaLnBrk="1" latinLnBrk="0" hangingPunct="1">
        <a:defRPr sz="1350" kern="1200">
          <a:solidFill>
            <a:schemeClr val="tx1"/>
          </a:solidFill>
          <a:latin typeface="+mn-lt"/>
          <a:ea typeface="+mn-ea"/>
          <a:cs typeface="+mn-cs"/>
        </a:defRPr>
      </a:lvl3pPr>
      <a:lvl4pPr marL="1028974" algn="l" defTabSz="342991" rtl="0" eaLnBrk="1" latinLnBrk="0" hangingPunct="1">
        <a:defRPr sz="1350" kern="1200">
          <a:solidFill>
            <a:schemeClr val="tx1"/>
          </a:solidFill>
          <a:latin typeface="+mn-lt"/>
          <a:ea typeface="+mn-ea"/>
          <a:cs typeface="+mn-cs"/>
        </a:defRPr>
      </a:lvl4pPr>
      <a:lvl5pPr marL="1371966" algn="l" defTabSz="342991" rtl="0" eaLnBrk="1" latinLnBrk="0" hangingPunct="1">
        <a:defRPr sz="1350" kern="1200">
          <a:solidFill>
            <a:schemeClr val="tx1"/>
          </a:solidFill>
          <a:latin typeface="+mn-lt"/>
          <a:ea typeface="+mn-ea"/>
          <a:cs typeface="+mn-cs"/>
        </a:defRPr>
      </a:lvl5pPr>
      <a:lvl6pPr marL="1714957" algn="l" defTabSz="342991" rtl="0" eaLnBrk="1" latinLnBrk="0" hangingPunct="1">
        <a:defRPr sz="1350" kern="1200">
          <a:solidFill>
            <a:schemeClr val="tx1"/>
          </a:solidFill>
          <a:latin typeface="+mn-lt"/>
          <a:ea typeface="+mn-ea"/>
          <a:cs typeface="+mn-cs"/>
        </a:defRPr>
      </a:lvl6pPr>
      <a:lvl7pPr marL="2057949" algn="l" defTabSz="342991" rtl="0" eaLnBrk="1" latinLnBrk="0" hangingPunct="1">
        <a:defRPr sz="1350" kern="1200">
          <a:solidFill>
            <a:schemeClr val="tx1"/>
          </a:solidFill>
          <a:latin typeface="+mn-lt"/>
          <a:ea typeface="+mn-ea"/>
          <a:cs typeface="+mn-cs"/>
        </a:defRPr>
      </a:lvl7pPr>
      <a:lvl8pPr marL="2400940" algn="l" defTabSz="342991" rtl="0" eaLnBrk="1" latinLnBrk="0" hangingPunct="1">
        <a:defRPr sz="1350" kern="1200">
          <a:solidFill>
            <a:schemeClr val="tx1"/>
          </a:solidFill>
          <a:latin typeface="+mn-lt"/>
          <a:ea typeface="+mn-ea"/>
          <a:cs typeface="+mn-cs"/>
        </a:defRPr>
      </a:lvl8pPr>
      <a:lvl9pPr marL="2743932" algn="l" defTabSz="342991"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hyperlink" Target="https://twitter.com/allison_horst" TargetMode="External"/><Relationship Id="rId2" Type="http://schemas.openxmlformats.org/officeDocument/2006/relationships/image" Target="../media/image9.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hyperlink" Target="https://en.wikipedia.org/wiki/File:R_logo.svg" TargetMode="External"/><Relationship Id="rId2" Type="http://schemas.openxmlformats.org/officeDocument/2006/relationships/notesSlide" Target="../notesSlides/notesSlide4.xml"/><Relationship Id="rId1" Type="http://schemas.openxmlformats.org/officeDocument/2006/relationships/slideLayout" Target="../slideLayouts/slideLayout9.xml"/><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3" Type="http://schemas.openxmlformats.org/officeDocument/2006/relationships/hyperlink" Target="https://twitter.com/allison_horst" TargetMode="External"/><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3" Type="http://schemas.openxmlformats.org/officeDocument/2006/relationships/hyperlink" Target="https://twitter.com/allison_horst" TargetMode="External"/><Relationship Id="rId2" Type="http://schemas.openxmlformats.org/officeDocument/2006/relationships/image" Target="../media/image30.png"/><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3" Type="http://schemas.openxmlformats.org/officeDocument/2006/relationships/hyperlink" Target="https://en.wikipedia.org/wiki/Snake_case" TargetMode="External"/><Relationship Id="rId2" Type="http://schemas.openxmlformats.org/officeDocument/2006/relationships/notesSlide" Target="../notesSlides/notesSlide21.xml"/><Relationship Id="rId1" Type="http://schemas.openxmlformats.org/officeDocument/2006/relationships/slideLayout" Target="../slideLayouts/slideLayout9.xml"/><Relationship Id="rId4" Type="http://schemas.openxmlformats.org/officeDocument/2006/relationships/hyperlink" Target="https://en.wikipedia.org/wiki/Camel_case" TargetMode="External"/></Relationships>
</file>

<file path=ppt/slides/_rels/slide4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2.xml"/><Relationship Id="rId1" Type="http://schemas.openxmlformats.org/officeDocument/2006/relationships/slideLayout" Target="../slideLayouts/slideLayout9.xml"/><Relationship Id="rId4" Type="http://schemas.openxmlformats.org/officeDocument/2006/relationships/hyperlink" Target="https://twitter.com/allison_horst" TargetMode="External"/></Relationships>
</file>

<file path=ppt/slides/_rels/slide4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3.xml"/><Relationship Id="rId1" Type="http://schemas.openxmlformats.org/officeDocument/2006/relationships/slideLayout" Target="../slideLayouts/slideLayout9.xml"/><Relationship Id="rId4" Type="http://schemas.openxmlformats.org/officeDocument/2006/relationships/hyperlink" Target="https://twitter.com/allison_horst"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5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5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5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5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5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9.xml"/><Relationship Id="rId1" Type="http://schemas.openxmlformats.org/officeDocument/2006/relationships/slideLayout" Target="../slideLayouts/slideLayout9.xml"/><Relationship Id="rId4" Type="http://schemas.openxmlformats.org/officeDocument/2006/relationships/image" Target="../media/image35.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9.xml"/></Relationships>
</file>

<file path=ppt/slides/_rels/slide5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1.xml"/><Relationship Id="rId1" Type="http://schemas.openxmlformats.org/officeDocument/2006/relationships/slideLayout" Target="../slideLayouts/slideLayout9.xml"/></Relationships>
</file>

<file path=ppt/slides/_rels/slide5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2.xml"/><Relationship Id="rId1" Type="http://schemas.openxmlformats.org/officeDocument/2006/relationships/slideLayout" Target="../slideLayouts/slideLayout9.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9.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9.xml"/></Relationships>
</file>

<file path=ppt/slides/_rels/slide6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5.xml"/><Relationship Id="rId1" Type="http://schemas.openxmlformats.org/officeDocument/2006/relationships/slideLayout" Target="../slideLayouts/slideLayout9.xml"/></Relationships>
</file>

<file path=ppt/slides/_rels/slide6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6.xml"/><Relationship Id="rId1" Type="http://schemas.openxmlformats.org/officeDocument/2006/relationships/slideLayout" Target="../slideLayouts/slideLayout9.xml"/></Relationships>
</file>

<file path=ppt/slides/_rels/slide6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7.xml"/><Relationship Id="rId1" Type="http://schemas.openxmlformats.org/officeDocument/2006/relationships/slideLayout" Target="../slideLayouts/slideLayout9.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9.xml"/></Relationships>
</file>

<file path=ppt/slides/_rels/slide65.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39.xml"/><Relationship Id="rId1" Type="http://schemas.openxmlformats.org/officeDocument/2006/relationships/slideLayout" Target="../slideLayouts/slideLayout9.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9.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9.xml"/></Relationships>
</file>

<file path=ppt/slides/_rels/slide6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9.xml"/></Relationships>
</file>

<file path=ppt/slides/_rels/slide6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9.xml"/></Relationships>
</file>

<file path=ppt/slides/_rels/slide71.xml.rels><?xml version="1.0" encoding="UTF-8" standalone="yes"?>
<Relationships xmlns="http://schemas.openxmlformats.org/package/2006/relationships"><Relationship Id="rId2" Type="http://schemas.openxmlformats.org/officeDocument/2006/relationships/hyperlink" Target="https://alexd106.github.io/intro2R/lectures.html" TargetMode="Externa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2D39700-3141-C47E-694A-52E7C3525835}"/>
              </a:ext>
            </a:extLst>
          </p:cNvPr>
          <p:cNvPicPr>
            <a:picLocks noChangeAspect="1"/>
          </p:cNvPicPr>
          <p:nvPr/>
        </p:nvPicPr>
        <p:blipFill>
          <a:blip r:embed="rId2"/>
          <a:stretch>
            <a:fillRect/>
          </a:stretch>
        </p:blipFill>
        <p:spPr>
          <a:xfrm>
            <a:off x="702128" y="932156"/>
            <a:ext cx="8145293" cy="3495551"/>
          </a:xfrm>
          <a:prstGeom prst="rect">
            <a:avLst/>
          </a:prstGeom>
        </p:spPr>
      </p:pic>
    </p:spTree>
    <p:extLst>
      <p:ext uri="{BB962C8B-B14F-4D97-AF65-F5344CB8AC3E}">
        <p14:creationId xmlns:p14="http://schemas.microsoft.com/office/powerpoint/2010/main" val="5889112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Workshop goals</a:t>
            </a:r>
          </a:p>
        </p:txBody>
      </p:sp>
      <p:sp>
        <p:nvSpPr>
          <p:cNvPr id="3" name="TextBox 2">
            <a:extLst>
              <a:ext uri="{FF2B5EF4-FFF2-40B4-BE49-F238E27FC236}">
                <a16:creationId xmlns:a16="http://schemas.microsoft.com/office/drawing/2014/main" id="{FF556006-0294-4CD9-E94F-AB0F04156903}"/>
              </a:ext>
            </a:extLst>
          </p:cNvPr>
          <p:cNvSpPr txBox="1"/>
          <p:nvPr/>
        </p:nvSpPr>
        <p:spPr>
          <a:xfrm>
            <a:off x="429870" y="1228397"/>
            <a:ext cx="8284261" cy="4401205"/>
          </a:xfrm>
          <a:prstGeom prst="rect">
            <a:avLst/>
          </a:prstGeom>
          <a:noFill/>
        </p:spPr>
        <p:txBody>
          <a:bodyPr wrap="square" rtlCol="0">
            <a:spAutoFit/>
          </a:bodyPr>
          <a:lstStyle/>
          <a:p>
            <a:pPr algn="ctr">
              <a:spcBef>
                <a:spcPts val="600"/>
              </a:spcBef>
              <a:spcAft>
                <a:spcPts val="600"/>
              </a:spcAft>
            </a:pPr>
            <a:r>
              <a:rPr lang="en-US" sz="2600" dirty="0"/>
              <a:t>This workshop will build literacy and basic proficiency in statistical programming, with a focus on the skills needed to conduct data analyses in professional healthcare and public health workspaces. </a:t>
            </a:r>
          </a:p>
          <a:p>
            <a:pPr algn="ctr">
              <a:spcBef>
                <a:spcPts val="600"/>
              </a:spcBef>
              <a:spcAft>
                <a:spcPts val="600"/>
              </a:spcAft>
            </a:pPr>
            <a:r>
              <a:rPr lang="en-US" sz="2600" dirty="0"/>
              <a:t>We will cover the basics of data management, data cleaning, data visualization, and basic statistical calculations in R, and version control in </a:t>
            </a:r>
            <a:r>
              <a:rPr lang="en-US" sz="2600" dirty="0" err="1"/>
              <a:t>github</a:t>
            </a:r>
            <a:r>
              <a:rPr lang="en-US" sz="2600" dirty="0"/>
              <a:t>. Participants will leave with a small portfolio of relevant data visualizations and analyses completed using a real‐world public health dataset.</a:t>
            </a:r>
          </a:p>
          <a:p>
            <a:pPr marL="457200" indent="-457200">
              <a:spcBef>
                <a:spcPts val="600"/>
              </a:spcBef>
              <a:spcAft>
                <a:spcPts val="600"/>
              </a:spcAft>
              <a:buFont typeface="Arial" panose="020B0604020202020204" pitchFamily="34" charset="0"/>
              <a:buChar char="•"/>
            </a:pPr>
            <a:endParaRPr lang="en-US" sz="2600" dirty="0"/>
          </a:p>
        </p:txBody>
      </p:sp>
      <p:sp>
        <p:nvSpPr>
          <p:cNvPr id="5" name="Rectangle 4">
            <a:extLst>
              <a:ext uri="{FF2B5EF4-FFF2-40B4-BE49-F238E27FC236}">
                <a16:creationId xmlns:a16="http://schemas.microsoft.com/office/drawing/2014/main" id="{CED2C13D-DECD-0065-9C7C-37B6040E8420}"/>
              </a:ext>
            </a:extLst>
          </p:cNvPr>
          <p:cNvSpPr/>
          <p:nvPr/>
        </p:nvSpPr>
        <p:spPr>
          <a:xfrm>
            <a:off x="1436914" y="1600200"/>
            <a:ext cx="6270172" cy="3053443"/>
          </a:xfrm>
          <a:prstGeom prst="rect">
            <a:avLst/>
          </a:prstGeom>
          <a:solidFill>
            <a:srgbClr val="93D4FA"/>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solidFill>
                  <a:schemeClr val="tx1"/>
                </a:solidFill>
              </a:rPr>
              <a:t>Learning to program (in R) can be fun, and doesn’t have to be overwhelming or intimidating</a:t>
            </a:r>
          </a:p>
        </p:txBody>
      </p:sp>
    </p:spTree>
    <p:extLst>
      <p:ext uri="{BB962C8B-B14F-4D97-AF65-F5344CB8AC3E}">
        <p14:creationId xmlns:p14="http://schemas.microsoft.com/office/powerpoint/2010/main" val="34065731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Learning by doing</a:t>
            </a:r>
          </a:p>
        </p:txBody>
      </p:sp>
      <p:sp>
        <p:nvSpPr>
          <p:cNvPr id="3" name="TextBox 2">
            <a:extLst>
              <a:ext uri="{FF2B5EF4-FFF2-40B4-BE49-F238E27FC236}">
                <a16:creationId xmlns:a16="http://schemas.microsoft.com/office/drawing/2014/main" id="{FF556006-0294-4CD9-E94F-AB0F04156903}"/>
              </a:ext>
            </a:extLst>
          </p:cNvPr>
          <p:cNvSpPr txBox="1"/>
          <p:nvPr/>
        </p:nvSpPr>
        <p:spPr>
          <a:xfrm>
            <a:off x="277586" y="1228397"/>
            <a:ext cx="8436545" cy="4955203"/>
          </a:xfrm>
          <a:prstGeom prst="rect">
            <a:avLst/>
          </a:prstGeom>
          <a:noFill/>
        </p:spPr>
        <p:txBody>
          <a:bodyPr wrap="square" rtlCol="0">
            <a:spAutoFit/>
          </a:bodyPr>
          <a:lstStyle/>
          <a:p>
            <a:pPr algn="ctr">
              <a:spcBef>
                <a:spcPts val="600"/>
              </a:spcBef>
              <a:spcAft>
                <a:spcPts val="600"/>
              </a:spcAft>
            </a:pPr>
            <a:r>
              <a:rPr lang="en-US" sz="2600" dirty="0"/>
              <a:t>For some people, it’s easier to learn by doing, typing, and making mistakes. I’m one of those people. Others prefer to listen, think, and work through problems later on their own. </a:t>
            </a:r>
          </a:p>
          <a:p>
            <a:pPr algn="ctr">
              <a:spcBef>
                <a:spcPts val="600"/>
              </a:spcBef>
              <a:spcAft>
                <a:spcPts val="600"/>
              </a:spcAft>
            </a:pPr>
            <a:r>
              <a:rPr lang="en-US" sz="2600" b="1" dirty="0"/>
              <a:t> In this workshop, we’ll pause to do worked examples. </a:t>
            </a:r>
            <a:r>
              <a:rPr lang="en-US" sz="2600" dirty="0"/>
              <a:t>Sometimes these will be confusing. This is the point! We will learn together by trial and error. </a:t>
            </a:r>
          </a:p>
          <a:p>
            <a:pPr algn="ctr">
              <a:spcBef>
                <a:spcPts val="600"/>
              </a:spcBef>
              <a:spcAft>
                <a:spcPts val="600"/>
              </a:spcAft>
            </a:pPr>
            <a:r>
              <a:rPr lang="en-US" sz="2600" dirty="0"/>
              <a:t>If you are more comfortable following along, and you feel stuck, feel free to just watch and try at home. But I really encourage you to try, the best way to learn R is to repeatedly do stuff wrong and then figure out the errors.</a:t>
            </a:r>
          </a:p>
          <a:p>
            <a:pPr marL="457200" indent="-457200">
              <a:spcBef>
                <a:spcPts val="600"/>
              </a:spcBef>
              <a:spcAft>
                <a:spcPts val="600"/>
              </a:spcAft>
              <a:buFont typeface="Arial" panose="020B0604020202020204" pitchFamily="34" charset="0"/>
              <a:buChar char="•"/>
            </a:pPr>
            <a:endParaRPr lang="en-US" sz="2600" dirty="0"/>
          </a:p>
        </p:txBody>
      </p:sp>
    </p:spTree>
    <p:extLst>
      <p:ext uri="{BB962C8B-B14F-4D97-AF65-F5344CB8AC3E}">
        <p14:creationId xmlns:p14="http://schemas.microsoft.com/office/powerpoint/2010/main" val="19750978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4124A8D-F12B-192C-8B51-352722A04045}"/>
              </a:ext>
            </a:extLst>
          </p:cNvPr>
          <p:cNvPicPr>
            <a:picLocks noChangeAspect="1"/>
          </p:cNvPicPr>
          <p:nvPr/>
        </p:nvPicPr>
        <p:blipFill>
          <a:blip r:embed="rId2"/>
          <a:stretch>
            <a:fillRect/>
          </a:stretch>
        </p:blipFill>
        <p:spPr>
          <a:xfrm>
            <a:off x="1941626" y="163286"/>
            <a:ext cx="5814445" cy="5655663"/>
          </a:xfrm>
          <a:prstGeom prst="rect">
            <a:avLst/>
          </a:prstGeom>
        </p:spPr>
      </p:pic>
      <p:sp>
        <p:nvSpPr>
          <p:cNvPr id="7" name="TextBox 6">
            <a:extLst>
              <a:ext uri="{FF2B5EF4-FFF2-40B4-BE49-F238E27FC236}">
                <a16:creationId xmlns:a16="http://schemas.microsoft.com/office/drawing/2014/main" id="{FC3907A7-FB4D-7229-AACE-965F395E2344}"/>
              </a:ext>
            </a:extLst>
          </p:cNvPr>
          <p:cNvSpPr txBox="1"/>
          <p:nvPr/>
        </p:nvSpPr>
        <p:spPr>
          <a:xfrm>
            <a:off x="212271" y="5498664"/>
            <a:ext cx="2300630" cy="400110"/>
          </a:xfrm>
          <a:prstGeom prst="rect">
            <a:avLst/>
          </a:prstGeom>
          <a:noFill/>
        </p:spPr>
        <p:txBody>
          <a:bodyPr wrap="none" rtlCol="0">
            <a:spAutoFit/>
          </a:bodyPr>
          <a:lstStyle/>
          <a:p>
            <a:r>
              <a:rPr lang="en-US" sz="1000" dirty="0"/>
              <a:t>Artwork by </a:t>
            </a:r>
            <a:r>
              <a:rPr lang="en-US" sz="1000" u="sng" dirty="0">
                <a:hlinkClick r:id="rId3">
                  <a:extLst>
                    <a:ext uri="{A12FA001-AC4F-418D-AE19-62706E023703}">
                      <ahyp:hlinkClr xmlns:ahyp="http://schemas.microsoft.com/office/drawing/2018/hyperlinkcolor" val="tx"/>
                    </a:ext>
                  </a:extLst>
                </a:hlinkClick>
              </a:rPr>
              <a:t>Allison Horst</a:t>
            </a:r>
            <a:endParaRPr lang="en-US" sz="1000" u="sng" dirty="0"/>
          </a:p>
          <a:p>
            <a:r>
              <a:rPr lang="en-US" sz="1000" dirty="0"/>
              <a:t>https://</a:t>
            </a:r>
            <a:r>
              <a:rPr lang="en-US" sz="1000" dirty="0" err="1"/>
              <a:t>allisonhorst.com</a:t>
            </a:r>
            <a:r>
              <a:rPr lang="en-US" sz="1000" dirty="0"/>
              <a:t>/everything-else</a:t>
            </a:r>
          </a:p>
        </p:txBody>
      </p:sp>
    </p:spTree>
    <p:extLst>
      <p:ext uri="{BB962C8B-B14F-4D97-AF65-F5344CB8AC3E}">
        <p14:creationId xmlns:p14="http://schemas.microsoft.com/office/powerpoint/2010/main" val="34029566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Goals for today</a:t>
            </a:r>
          </a:p>
        </p:txBody>
      </p:sp>
      <p:sp>
        <p:nvSpPr>
          <p:cNvPr id="3" name="TextBox 2">
            <a:extLst>
              <a:ext uri="{FF2B5EF4-FFF2-40B4-BE49-F238E27FC236}">
                <a16:creationId xmlns:a16="http://schemas.microsoft.com/office/drawing/2014/main" id="{F4B3424C-615B-FE57-55CF-14E3ED9BE780}"/>
              </a:ext>
            </a:extLst>
          </p:cNvPr>
          <p:cNvSpPr txBox="1"/>
          <p:nvPr/>
        </p:nvSpPr>
        <p:spPr>
          <a:xfrm>
            <a:off x="429869" y="1230992"/>
            <a:ext cx="8284261" cy="5478423"/>
          </a:xfrm>
          <a:prstGeom prst="rect">
            <a:avLst/>
          </a:prstGeom>
          <a:noFill/>
        </p:spPr>
        <p:txBody>
          <a:bodyPr wrap="square" rtlCol="0">
            <a:spAutoFit/>
          </a:bodyPr>
          <a:lstStyle/>
          <a:p>
            <a:pPr marL="457200" indent="-457200">
              <a:spcBef>
                <a:spcPts val="600"/>
              </a:spcBef>
              <a:spcAft>
                <a:spcPts val="600"/>
              </a:spcAft>
              <a:buFont typeface="Arial" panose="020B0604020202020204" pitchFamily="34" charset="0"/>
              <a:buChar char="•"/>
            </a:pPr>
            <a:r>
              <a:rPr lang="en-US" sz="2600" b="1" dirty="0"/>
              <a:t>Understand</a:t>
            </a:r>
            <a:r>
              <a:rPr lang="en-US" sz="2600" dirty="0"/>
              <a:t> what statistical programming is</a:t>
            </a:r>
          </a:p>
          <a:p>
            <a:pPr marL="457200" indent="-457200">
              <a:spcBef>
                <a:spcPts val="600"/>
              </a:spcBef>
              <a:spcAft>
                <a:spcPts val="600"/>
              </a:spcAft>
              <a:buFont typeface="Arial" panose="020B0604020202020204" pitchFamily="34" charset="0"/>
              <a:buChar char="•"/>
            </a:pPr>
            <a:r>
              <a:rPr lang="en-US" sz="2600" b="1" dirty="0"/>
              <a:t>Learn how to download </a:t>
            </a:r>
            <a:r>
              <a:rPr lang="en-US" sz="2600" dirty="0"/>
              <a:t>R and RStudio</a:t>
            </a:r>
            <a:endParaRPr lang="en-US" sz="2600" b="1" dirty="0"/>
          </a:p>
          <a:p>
            <a:pPr marL="457200" indent="-457200">
              <a:spcBef>
                <a:spcPts val="600"/>
              </a:spcBef>
              <a:spcAft>
                <a:spcPts val="600"/>
              </a:spcAft>
              <a:buFont typeface="Arial" panose="020B0604020202020204" pitchFamily="34" charset="0"/>
              <a:buChar char="•"/>
            </a:pPr>
            <a:r>
              <a:rPr lang="en-US" sz="2600" b="1" dirty="0"/>
              <a:t>Get acquainted </a:t>
            </a:r>
            <a:r>
              <a:rPr lang="en-US" sz="2600" dirty="0"/>
              <a:t>with </a:t>
            </a:r>
            <a:r>
              <a:rPr lang="en-US" sz="2600" dirty="0" err="1"/>
              <a:t>Rstudio</a:t>
            </a:r>
            <a:endParaRPr lang="en-US" sz="2600" dirty="0"/>
          </a:p>
          <a:p>
            <a:pPr marL="457200" indent="-457200">
              <a:spcBef>
                <a:spcPts val="600"/>
              </a:spcBef>
              <a:spcAft>
                <a:spcPts val="600"/>
              </a:spcAft>
              <a:buFont typeface="Arial" panose="020B0604020202020204" pitchFamily="34" charset="0"/>
              <a:buChar char="•"/>
            </a:pPr>
            <a:r>
              <a:rPr lang="en-US" sz="2600" dirty="0"/>
              <a:t>Write your very first R code (at least, of this workshop)</a:t>
            </a:r>
          </a:p>
          <a:p>
            <a:pPr marL="914400" lvl="1" indent="-457200">
              <a:spcBef>
                <a:spcPts val="600"/>
              </a:spcBef>
              <a:spcAft>
                <a:spcPts val="600"/>
              </a:spcAft>
              <a:buFont typeface="Arial" panose="020B0604020202020204" pitchFamily="34" charset="0"/>
              <a:buChar char="•"/>
            </a:pPr>
            <a:r>
              <a:rPr lang="en-US" sz="2600" dirty="0"/>
              <a:t>vectors</a:t>
            </a:r>
          </a:p>
          <a:p>
            <a:pPr marL="914400" lvl="1" indent="-457200">
              <a:spcBef>
                <a:spcPts val="600"/>
              </a:spcBef>
              <a:spcAft>
                <a:spcPts val="600"/>
              </a:spcAft>
              <a:buFont typeface="Arial" panose="020B0604020202020204" pitchFamily="34" charset="0"/>
              <a:buChar char="•"/>
            </a:pPr>
            <a:r>
              <a:rPr lang="en-US" sz="2600" dirty="0"/>
              <a:t>functions</a:t>
            </a:r>
          </a:p>
          <a:p>
            <a:pPr marL="914400" lvl="1" indent="-457200">
              <a:spcBef>
                <a:spcPts val="600"/>
              </a:spcBef>
              <a:spcAft>
                <a:spcPts val="600"/>
              </a:spcAft>
              <a:buFont typeface="Arial" panose="020B0604020202020204" pitchFamily="34" charset="0"/>
              <a:buChar char="•"/>
            </a:pPr>
            <a:r>
              <a:rPr lang="en-US" sz="2600" dirty="0"/>
              <a:t>accessing documentation</a:t>
            </a:r>
          </a:p>
          <a:p>
            <a:pPr marL="457200" indent="-457200">
              <a:spcBef>
                <a:spcPts val="600"/>
              </a:spcBef>
              <a:spcAft>
                <a:spcPts val="600"/>
              </a:spcAft>
              <a:buFont typeface="Arial" panose="020B0604020202020204" pitchFamily="34" charset="0"/>
              <a:buChar char="•"/>
            </a:pPr>
            <a:r>
              <a:rPr lang="en-US" sz="2600" b="1" dirty="0"/>
              <a:t>Explore </a:t>
            </a:r>
            <a:r>
              <a:rPr lang="en-US" sz="2600" dirty="0" err="1"/>
              <a:t>github</a:t>
            </a:r>
            <a:r>
              <a:rPr lang="en-US" sz="2600" dirty="0"/>
              <a:t> to access course materials</a:t>
            </a:r>
            <a:endParaRPr lang="en-US" sz="2600" b="1" dirty="0"/>
          </a:p>
          <a:p>
            <a:pPr marL="914400" lvl="1" indent="-457200">
              <a:spcBef>
                <a:spcPts val="600"/>
              </a:spcBef>
              <a:spcAft>
                <a:spcPts val="600"/>
              </a:spcAft>
              <a:buFont typeface="Arial" panose="020B0604020202020204" pitchFamily="34" charset="0"/>
              <a:buChar char="•"/>
            </a:pPr>
            <a:endParaRPr lang="en-US" sz="2600" dirty="0"/>
          </a:p>
          <a:p>
            <a:pPr marL="457200" indent="-457200">
              <a:spcBef>
                <a:spcPts val="600"/>
              </a:spcBef>
              <a:spcAft>
                <a:spcPts val="600"/>
              </a:spcAft>
              <a:buFont typeface="Arial" panose="020B0604020202020204" pitchFamily="34" charset="0"/>
              <a:buChar char="•"/>
            </a:pPr>
            <a:endParaRPr lang="en-US" sz="2600" dirty="0"/>
          </a:p>
        </p:txBody>
      </p:sp>
    </p:spTree>
    <p:extLst>
      <p:ext uri="{BB962C8B-B14F-4D97-AF65-F5344CB8AC3E}">
        <p14:creationId xmlns:p14="http://schemas.microsoft.com/office/powerpoint/2010/main" val="28221272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1" y="1330504"/>
            <a:ext cx="9144001" cy="5527496"/>
          </a:xfrm>
          <a:prstGeom prst="rect">
            <a:avLst/>
          </a:prstGeom>
          <a:solidFill>
            <a:srgbClr val="041E4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sp>
        <p:nvSpPr>
          <p:cNvPr id="8" name="Title 5"/>
          <p:cNvSpPr txBox="1">
            <a:spLocks/>
          </p:cNvSpPr>
          <p:nvPr/>
        </p:nvSpPr>
        <p:spPr>
          <a:xfrm>
            <a:off x="383218" y="1706592"/>
            <a:ext cx="7954732" cy="815898"/>
          </a:xfrm>
          <a:prstGeom prst="rect">
            <a:avLst/>
          </a:prstGeom>
        </p:spPr>
        <p:txBody>
          <a:bodyPr>
            <a:noAutofit/>
          </a:bodyPr>
          <a:lstStyle>
            <a:lvl1pPr algn="ctr" defTabSz="457200" rtl="0" eaLnBrk="1" latinLnBrk="0" hangingPunct="1">
              <a:spcBef>
                <a:spcPct val="0"/>
              </a:spcBef>
              <a:buNone/>
              <a:defRPr sz="4200" b="0" i="1" kern="1200">
                <a:solidFill>
                  <a:srgbClr val="002D50"/>
                </a:solidFill>
                <a:latin typeface="Adobe Caslon Pro"/>
                <a:ea typeface="+mj-ea"/>
                <a:cs typeface="Adobe Caslon Pro"/>
              </a:defRPr>
            </a:lvl1pPr>
          </a:lstStyle>
          <a:p>
            <a:pPr algn="l"/>
            <a:r>
              <a:rPr lang="en-US" sz="4051" i="0" dirty="0">
                <a:solidFill>
                  <a:schemeClr val="bg1"/>
                </a:solidFill>
                <a:latin typeface="Calibri" panose="020F0502020204030204" pitchFamily="34" charset="0"/>
                <a:cs typeface="Calibri" panose="020F0502020204030204" pitchFamily="34" charset="0"/>
              </a:rPr>
              <a:t>What is statistical programming, and why should I care?</a:t>
            </a:r>
          </a:p>
        </p:txBody>
      </p:sp>
      <p:pic>
        <p:nvPicPr>
          <p:cNvPr id="12" name="Picture 11"/>
          <p:cNvPicPr>
            <a:picLocks noChangeAspect="1"/>
          </p:cNvPicPr>
          <p:nvPr/>
        </p:nvPicPr>
        <p:blipFill>
          <a:blip r:embed="rId3"/>
          <a:srcRect/>
          <a:stretch/>
        </p:blipFill>
        <p:spPr>
          <a:xfrm>
            <a:off x="263465" y="398530"/>
            <a:ext cx="5120827" cy="556906"/>
          </a:xfrm>
          <a:prstGeom prst="rect">
            <a:avLst/>
          </a:prstGeom>
        </p:spPr>
      </p:pic>
    </p:spTree>
    <p:extLst>
      <p:ext uri="{BB962C8B-B14F-4D97-AF65-F5344CB8AC3E}">
        <p14:creationId xmlns:p14="http://schemas.microsoft.com/office/powerpoint/2010/main" val="30678808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What is statistical programming?</a:t>
            </a:r>
          </a:p>
        </p:txBody>
      </p:sp>
      <p:sp>
        <p:nvSpPr>
          <p:cNvPr id="3" name="TextBox 2">
            <a:extLst>
              <a:ext uri="{FF2B5EF4-FFF2-40B4-BE49-F238E27FC236}">
                <a16:creationId xmlns:a16="http://schemas.microsoft.com/office/drawing/2014/main" id="{10005239-22D2-84C4-E7E0-3033ED6D026E}"/>
              </a:ext>
            </a:extLst>
          </p:cNvPr>
          <p:cNvSpPr txBox="1"/>
          <p:nvPr/>
        </p:nvSpPr>
        <p:spPr>
          <a:xfrm>
            <a:off x="429869" y="907540"/>
            <a:ext cx="8284261" cy="1446550"/>
          </a:xfrm>
          <a:prstGeom prst="rect">
            <a:avLst/>
          </a:prstGeom>
          <a:noFill/>
        </p:spPr>
        <p:txBody>
          <a:bodyPr wrap="square" rtlCol="0">
            <a:spAutoFit/>
          </a:bodyPr>
          <a:lstStyle/>
          <a:p>
            <a:pPr algn="ctr">
              <a:spcBef>
                <a:spcPts val="600"/>
              </a:spcBef>
              <a:spcAft>
                <a:spcPts val="600"/>
              </a:spcAft>
            </a:pPr>
            <a:r>
              <a:rPr lang="en-US" sz="2600" dirty="0"/>
              <a:t>Statistical programming is using code to clean, analyze, visualize, and interpret data.</a:t>
            </a:r>
          </a:p>
          <a:p>
            <a:pPr>
              <a:spcBef>
                <a:spcPts val="600"/>
              </a:spcBef>
              <a:spcAft>
                <a:spcPts val="600"/>
              </a:spcAft>
            </a:pPr>
            <a:endParaRPr lang="en-US" sz="2600" dirty="0"/>
          </a:p>
        </p:txBody>
      </p:sp>
      <p:pic>
        <p:nvPicPr>
          <p:cNvPr id="4" name="Picture 3">
            <a:extLst>
              <a:ext uri="{FF2B5EF4-FFF2-40B4-BE49-F238E27FC236}">
                <a16:creationId xmlns:a16="http://schemas.microsoft.com/office/drawing/2014/main" id="{BB5C0C04-E9B5-3AB5-44C1-CCD17DDF1F18}"/>
              </a:ext>
            </a:extLst>
          </p:cNvPr>
          <p:cNvPicPr>
            <a:picLocks noChangeAspect="1"/>
          </p:cNvPicPr>
          <p:nvPr/>
        </p:nvPicPr>
        <p:blipFill>
          <a:blip r:embed="rId2"/>
          <a:stretch>
            <a:fillRect/>
          </a:stretch>
        </p:blipFill>
        <p:spPr>
          <a:xfrm>
            <a:off x="1885948" y="2034211"/>
            <a:ext cx="5372101" cy="3621721"/>
          </a:xfrm>
          <a:prstGeom prst="rect">
            <a:avLst/>
          </a:prstGeom>
        </p:spPr>
      </p:pic>
      <p:sp>
        <p:nvSpPr>
          <p:cNvPr id="6" name="TextBox 5">
            <a:extLst>
              <a:ext uri="{FF2B5EF4-FFF2-40B4-BE49-F238E27FC236}">
                <a16:creationId xmlns:a16="http://schemas.microsoft.com/office/drawing/2014/main" id="{09ACC117-0CD1-B620-9830-5C235DFBB0B3}"/>
              </a:ext>
            </a:extLst>
          </p:cNvPr>
          <p:cNvSpPr txBox="1"/>
          <p:nvPr/>
        </p:nvSpPr>
        <p:spPr>
          <a:xfrm>
            <a:off x="116706" y="5655932"/>
            <a:ext cx="7225055" cy="246221"/>
          </a:xfrm>
          <a:prstGeom prst="rect">
            <a:avLst/>
          </a:prstGeom>
          <a:noFill/>
        </p:spPr>
        <p:txBody>
          <a:bodyPr wrap="none" rtlCol="0">
            <a:spAutoFit/>
          </a:bodyPr>
          <a:lstStyle/>
          <a:p>
            <a:r>
              <a:rPr lang="en-US" sz="1000" dirty="0"/>
              <a:t>This illustration is created by </a:t>
            </a:r>
            <a:r>
              <a:rPr lang="en-US" sz="1000" dirty="0" err="1"/>
              <a:t>Scriberia</a:t>
            </a:r>
            <a:r>
              <a:rPr lang="en-US" sz="1000" dirty="0"/>
              <a:t> with The Turing Way community. Used under a CC-BY 4.0 </a:t>
            </a:r>
            <a:r>
              <a:rPr lang="en-US" sz="1000" dirty="0" err="1"/>
              <a:t>licence</a:t>
            </a:r>
            <a:r>
              <a:rPr lang="en-US" sz="1000" dirty="0"/>
              <a:t>. DOI: 10.5281/zenodo.3332807</a:t>
            </a:r>
          </a:p>
        </p:txBody>
      </p:sp>
    </p:spTree>
    <p:extLst>
      <p:ext uri="{BB962C8B-B14F-4D97-AF65-F5344CB8AC3E}">
        <p14:creationId xmlns:p14="http://schemas.microsoft.com/office/powerpoint/2010/main" val="6278752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What is R?</a:t>
            </a:r>
          </a:p>
        </p:txBody>
      </p:sp>
      <p:sp>
        <p:nvSpPr>
          <p:cNvPr id="3" name="TextBox 2">
            <a:extLst>
              <a:ext uri="{FF2B5EF4-FFF2-40B4-BE49-F238E27FC236}">
                <a16:creationId xmlns:a16="http://schemas.microsoft.com/office/drawing/2014/main" id="{4FA97FA0-D374-9161-3ED6-BF1263B9779A}"/>
              </a:ext>
            </a:extLst>
          </p:cNvPr>
          <p:cNvSpPr txBox="1"/>
          <p:nvPr/>
        </p:nvSpPr>
        <p:spPr>
          <a:xfrm>
            <a:off x="429869" y="1116689"/>
            <a:ext cx="8284261" cy="2154436"/>
          </a:xfrm>
          <a:prstGeom prst="rect">
            <a:avLst/>
          </a:prstGeom>
          <a:noFill/>
        </p:spPr>
        <p:txBody>
          <a:bodyPr wrap="square" rtlCol="0">
            <a:spAutoFit/>
          </a:bodyPr>
          <a:lstStyle/>
          <a:p>
            <a:pPr marL="457200" indent="-457200">
              <a:spcBef>
                <a:spcPts val="600"/>
              </a:spcBef>
              <a:spcAft>
                <a:spcPts val="600"/>
              </a:spcAft>
              <a:buFont typeface="Arial" panose="020B0604020202020204" pitchFamily="34" charset="0"/>
              <a:buChar char="•"/>
            </a:pPr>
            <a:r>
              <a:rPr lang="en-US" sz="2600" dirty="0"/>
              <a:t>R is a programming language for statistical computing </a:t>
            </a:r>
          </a:p>
          <a:p>
            <a:pPr marL="457200" indent="-457200">
              <a:spcBef>
                <a:spcPts val="600"/>
              </a:spcBef>
              <a:spcAft>
                <a:spcPts val="600"/>
              </a:spcAft>
              <a:buFont typeface="Arial" panose="020B0604020202020204" pitchFamily="34" charset="0"/>
              <a:buChar char="•"/>
            </a:pPr>
            <a:r>
              <a:rPr lang="en-US" sz="2600" dirty="0"/>
              <a:t>Created by Ross Ihaka and Robert Gentleman  in 1996 </a:t>
            </a:r>
          </a:p>
          <a:p>
            <a:pPr marL="457200" indent="-457200">
              <a:spcBef>
                <a:spcPts val="600"/>
              </a:spcBef>
              <a:spcAft>
                <a:spcPts val="600"/>
              </a:spcAft>
              <a:buFont typeface="Arial" panose="020B0604020202020204" pitchFamily="34" charset="0"/>
              <a:buChar char="•"/>
            </a:pPr>
            <a:r>
              <a:rPr lang="en-US" sz="2600" dirty="0"/>
              <a:t>R is open-source and free</a:t>
            </a:r>
          </a:p>
          <a:p>
            <a:pPr marL="457200" indent="-457200">
              <a:spcBef>
                <a:spcPts val="600"/>
              </a:spcBef>
              <a:spcAft>
                <a:spcPts val="600"/>
              </a:spcAft>
              <a:buFont typeface="Arial" panose="020B0604020202020204" pitchFamily="34" charset="0"/>
              <a:buChar char="•"/>
            </a:pPr>
            <a:endParaRPr lang="en-US" sz="2600" dirty="0"/>
          </a:p>
        </p:txBody>
      </p:sp>
      <p:pic>
        <p:nvPicPr>
          <p:cNvPr id="3074" name="Picture 2">
            <a:hlinkClick r:id="rId3"/>
            <a:extLst>
              <a:ext uri="{FF2B5EF4-FFF2-40B4-BE49-F238E27FC236}">
                <a16:creationId xmlns:a16="http://schemas.microsoft.com/office/drawing/2014/main" id="{70A31A86-ADDA-0B6D-97DC-D0554A5C879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54865" y="2717128"/>
            <a:ext cx="3005364" cy="233474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E4C3D51-105D-1E79-416E-F8A3C96AB0FE}"/>
              </a:ext>
            </a:extLst>
          </p:cNvPr>
          <p:cNvSpPr txBox="1"/>
          <p:nvPr/>
        </p:nvSpPr>
        <p:spPr>
          <a:xfrm>
            <a:off x="429869" y="2822255"/>
            <a:ext cx="4571095" cy="2893100"/>
          </a:xfrm>
          <a:prstGeom prst="rect">
            <a:avLst/>
          </a:prstGeom>
          <a:noFill/>
        </p:spPr>
        <p:txBody>
          <a:bodyPr wrap="square" rtlCol="0">
            <a:spAutoFit/>
          </a:bodyPr>
          <a:lstStyle/>
          <a:p>
            <a:pPr marL="457200" indent="-457200">
              <a:spcBef>
                <a:spcPts val="600"/>
              </a:spcBef>
              <a:spcAft>
                <a:spcPts val="600"/>
              </a:spcAft>
              <a:buFont typeface="Arial" panose="020B0604020202020204" pitchFamily="34" charset="0"/>
              <a:buChar char="•"/>
            </a:pPr>
            <a:r>
              <a:rPr lang="en-US" sz="2600" dirty="0"/>
              <a:t>Many people use R in different ways and for different purposes, but it’s defined </a:t>
            </a:r>
            <a:r>
              <a:rPr lang="en-US" sz="2600" i="1" dirty="0"/>
              <a:t>specifically</a:t>
            </a:r>
            <a:r>
              <a:rPr lang="en-US" sz="2600" dirty="0"/>
              <a:t> for data analysis and visualization (unlike other open-source languages like python)</a:t>
            </a:r>
          </a:p>
        </p:txBody>
      </p:sp>
    </p:spTree>
    <p:extLst>
      <p:ext uri="{BB962C8B-B14F-4D97-AF65-F5344CB8AC3E}">
        <p14:creationId xmlns:p14="http://schemas.microsoft.com/office/powerpoint/2010/main" val="23541387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What is R Studio?</a:t>
            </a:r>
          </a:p>
        </p:txBody>
      </p:sp>
      <p:sp>
        <p:nvSpPr>
          <p:cNvPr id="3" name="TextBox 2">
            <a:extLst>
              <a:ext uri="{FF2B5EF4-FFF2-40B4-BE49-F238E27FC236}">
                <a16:creationId xmlns:a16="http://schemas.microsoft.com/office/drawing/2014/main" id="{BFEE7003-7B69-04B2-0468-B9956851A9D1}"/>
              </a:ext>
            </a:extLst>
          </p:cNvPr>
          <p:cNvSpPr txBox="1"/>
          <p:nvPr/>
        </p:nvSpPr>
        <p:spPr>
          <a:xfrm>
            <a:off x="429869" y="1141470"/>
            <a:ext cx="3715701" cy="1846659"/>
          </a:xfrm>
          <a:prstGeom prst="rect">
            <a:avLst/>
          </a:prstGeom>
          <a:noFill/>
        </p:spPr>
        <p:txBody>
          <a:bodyPr wrap="square" rtlCol="0">
            <a:spAutoFit/>
          </a:bodyPr>
          <a:lstStyle/>
          <a:p>
            <a:pPr marL="457200" indent="-457200">
              <a:spcBef>
                <a:spcPts val="600"/>
              </a:spcBef>
              <a:spcAft>
                <a:spcPts val="600"/>
              </a:spcAft>
              <a:buFont typeface="Arial" panose="020B0604020202020204" pitchFamily="34" charset="0"/>
              <a:buChar char="•"/>
            </a:pPr>
            <a:r>
              <a:rPr lang="en-US" sz="2600" dirty="0"/>
              <a:t>R Studio is, put simply, a place to write and run R code</a:t>
            </a:r>
          </a:p>
          <a:p>
            <a:pPr>
              <a:spcBef>
                <a:spcPts val="600"/>
              </a:spcBef>
              <a:spcAft>
                <a:spcPts val="600"/>
              </a:spcAft>
            </a:pPr>
            <a:endParaRPr lang="en-US" sz="2600" dirty="0"/>
          </a:p>
        </p:txBody>
      </p:sp>
      <p:pic>
        <p:nvPicPr>
          <p:cNvPr id="5" name="Picture 4">
            <a:extLst>
              <a:ext uri="{FF2B5EF4-FFF2-40B4-BE49-F238E27FC236}">
                <a16:creationId xmlns:a16="http://schemas.microsoft.com/office/drawing/2014/main" id="{EE436066-2698-D0E9-1D5C-ED269CF2462C}"/>
              </a:ext>
            </a:extLst>
          </p:cNvPr>
          <p:cNvPicPr>
            <a:picLocks noChangeAspect="1"/>
          </p:cNvPicPr>
          <p:nvPr/>
        </p:nvPicPr>
        <p:blipFill>
          <a:blip r:embed="rId2"/>
          <a:stretch>
            <a:fillRect/>
          </a:stretch>
        </p:blipFill>
        <p:spPr>
          <a:xfrm>
            <a:off x="4572000" y="0"/>
            <a:ext cx="3839861" cy="2639905"/>
          </a:xfrm>
          <a:prstGeom prst="rect">
            <a:avLst/>
          </a:prstGeom>
        </p:spPr>
      </p:pic>
      <p:sp>
        <p:nvSpPr>
          <p:cNvPr id="6" name="TextBox 5">
            <a:extLst>
              <a:ext uri="{FF2B5EF4-FFF2-40B4-BE49-F238E27FC236}">
                <a16:creationId xmlns:a16="http://schemas.microsoft.com/office/drawing/2014/main" id="{781387E5-B3B4-B6A6-ED1F-6D7C90A247EC}"/>
              </a:ext>
            </a:extLst>
          </p:cNvPr>
          <p:cNvSpPr txBox="1"/>
          <p:nvPr/>
        </p:nvSpPr>
        <p:spPr>
          <a:xfrm>
            <a:off x="431587" y="2616433"/>
            <a:ext cx="8061435" cy="2000548"/>
          </a:xfrm>
          <a:prstGeom prst="rect">
            <a:avLst/>
          </a:prstGeom>
          <a:noFill/>
        </p:spPr>
        <p:txBody>
          <a:bodyPr wrap="square" rtlCol="0">
            <a:spAutoFit/>
          </a:bodyPr>
          <a:lstStyle/>
          <a:p>
            <a:pPr marL="457200" indent="-457200">
              <a:spcBef>
                <a:spcPts val="600"/>
              </a:spcBef>
              <a:spcAft>
                <a:spcPts val="600"/>
              </a:spcAft>
              <a:buFont typeface="Arial" panose="020B0604020202020204" pitchFamily="34" charset="0"/>
              <a:buChar char="•"/>
            </a:pPr>
            <a:r>
              <a:rPr lang="en-US" sz="2600" dirty="0"/>
              <a:t>It’s an IDE (integrated development environment) and supports both R and python</a:t>
            </a:r>
          </a:p>
          <a:p>
            <a:pPr marL="457200" indent="-457200">
              <a:spcBef>
                <a:spcPts val="600"/>
              </a:spcBef>
              <a:spcAft>
                <a:spcPts val="600"/>
              </a:spcAft>
              <a:buFont typeface="Arial" panose="020B0604020202020204" pitchFamily="34" charset="0"/>
              <a:buChar char="•"/>
            </a:pPr>
            <a:r>
              <a:rPr lang="en-US" sz="2600" dirty="0"/>
              <a:t>It’s also free (with enterprise upgrades)</a:t>
            </a:r>
          </a:p>
          <a:p>
            <a:pPr marL="457200" indent="-457200">
              <a:spcBef>
                <a:spcPts val="600"/>
              </a:spcBef>
              <a:spcAft>
                <a:spcPts val="600"/>
              </a:spcAft>
              <a:buFont typeface="Arial" panose="020B0604020202020204" pitchFamily="34" charset="0"/>
              <a:buChar char="•"/>
            </a:pPr>
            <a:endParaRPr lang="en-US" sz="2600" dirty="0"/>
          </a:p>
        </p:txBody>
      </p:sp>
      <p:sp>
        <p:nvSpPr>
          <p:cNvPr id="4" name="TextBox 3">
            <a:extLst>
              <a:ext uri="{FF2B5EF4-FFF2-40B4-BE49-F238E27FC236}">
                <a16:creationId xmlns:a16="http://schemas.microsoft.com/office/drawing/2014/main" id="{A1A0DE05-9C6B-7CC0-5A97-BDA1EF966A78}"/>
              </a:ext>
            </a:extLst>
          </p:cNvPr>
          <p:cNvSpPr txBox="1"/>
          <p:nvPr/>
        </p:nvSpPr>
        <p:spPr>
          <a:xfrm>
            <a:off x="212271" y="5498664"/>
            <a:ext cx="2300630" cy="400110"/>
          </a:xfrm>
          <a:prstGeom prst="rect">
            <a:avLst/>
          </a:prstGeom>
          <a:noFill/>
        </p:spPr>
        <p:txBody>
          <a:bodyPr wrap="none" rtlCol="0">
            <a:spAutoFit/>
          </a:bodyPr>
          <a:lstStyle/>
          <a:p>
            <a:r>
              <a:rPr lang="en-US" sz="1000" dirty="0"/>
              <a:t>Artwork by </a:t>
            </a:r>
            <a:r>
              <a:rPr lang="en-US" sz="1000" u="sng" dirty="0">
                <a:hlinkClick r:id="rId3">
                  <a:extLst>
                    <a:ext uri="{A12FA001-AC4F-418D-AE19-62706E023703}">
                      <ahyp:hlinkClr xmlns:ahyp="http://schemas.microsoft.com/office/drawing/2018/hyperlinkcolor" val="tx"/>
                    </a:ext>
                  </a:extLst>
                </a:hlinkClick>
              </a:rPr>
              <a:t>Allison Horst</a:t>
            </a:r>
            <a:endParaRPr lang="en-US" sz="1000" u="sng" dirty="0"/>
          </a:p>
          <a:p>
            <a:r>
              <a:rPr lang="en-US" sz="1000" dirty="0"/>
              <a:t>https://</a:t>
            </a:r>
            <a:r>
              <a:rPr lang="en-US" sz="1000" dirty="0" err="1"/>
              <a:t>allisonhorst.com</a:t>
            </a:r>
            <a:r>
              <a:rPr lang="en-US" sz="1000" dirty="0"/>
              <a:t>/everything-else</a:t>
            </a:r>
          </a:p>
        </p:txBody>
      </p:sp>
    </p:spTree>
    <p:extLst>
      <p:ext uri="{BB962C8B-B14F-4D97-AF65-F5344CB8AC3E}">
        <p14:creationId xmlns:p14="http://schemas.microsoft.com/office/powerpoint/2010/main" val="14523125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Why learn R?</a:t>
            </a:r>
          </a:p>
        </p:txBody>
      </p:sp>
      <p:sp>
        <p:nvSpPr>
          <p:cNvPr id="5" name="TextBox 4">
            <a:extLst>
              <a:ext uri="{FF2B5EF4-FFF2-40B4-BE49-F238E27FC236}">
                <a16:creationId xmlns:a16="http://schemas.microsoft.com/office/drawing/2014/main" id="{0B3ACE25-B72F-EBE6-D1CE-C3ABB15ABD50}"/>
              </a:ext>
            </a:extLst>
          </p:cNvPr>
          <p:cNvSpPr txBox="1"/>
          <p:nvPr/>
        </p:nvSpPr>
        <p:spPr>
          <a:xfrm>
            <a:off x="429869" y="1040491"/>
            <a:ext cx="8284261" cy="4462760"/>
          </a:xfrm>
          <a:prstGeom prst="rect">
            <a:avLst/>
          </a:prstGeom>
          <a:noFill/>
        </p:spPr>
        <p:txBody>
          <a:bodyPr wrap="square" rtlCol="0">
            <a:spAutoFit/>
          </a:bodyPr>
          <a:lstStyle/>
          <a:p>
            <a:pPr marL="457200" indent="-457200">
              <a:spcBef>
                <a:spcPts val="600"/>
              </a:spcBef>
              <a:spcAft>
                <a:spcPts val="600"/>
              </a:spcAft>
              <a:buFont typeface="Arial" panose="020B0604020202020204" pitchFamily="34" charset="0"/>
              <a:buChar char="•"/>
            </a:pPr>
            <a:r>
              <a:rPr lang="en-US" sz="2600" dirty="0"/>
              <a:t>Learning R helps you understand your data and understand how analysis works, whether you’re a researcher, a data scientist, or someone who collaborates with folks who do analysis</a:t>
            </a:r>
          </a:p>
          <a:p>
            <a:pPr marL="457200" indent="-457200">
              <a:spcBef>
                <a:spcPts val="600"/>
              </a:spcBef>
              <a:spcAft>
                <a:spcPts val="600"/>
              </a:spcAft>
              <a:buFont typeface="Arial" panose="020B0604020202020204" pitchFamily="34" charset="0"/>
              <a:buChar char="•"/>
            </a:pPr>
            <a:r>
              <a:rPr lang="en-US" sz="2600" dirty="0"/>
              <a:t>Coding helps you think rigorously about your questions</a:t>
            </a:r>
          </a:p>
          <a:p>
            <a:pPr marL="457200" indent="-457200">
              <a:spcBef>
                <a:spcPts val="600"/>
              </a:spcBef>
              <a:spcAft>
                <a:spcPts val="600"/>
              </a:spcAft>
              <a:buFont typeface="Arial" panose="020B0604020202020204" pitchFamily="34" charset="0"/>
              <a:buChar char="•"/>
            </a:pPr>
            <a:r>
              <a:rPr lang="en-US" sz="2600" dirty="0"/>
              <a:t>It’s free (vs. other more expensive tools like SAS or SPSS)</a:t>
            </a:r>
          </a:p>
          <a:p>
            <a:pPr marL="457200" indent="-457200">
              <a:spcBef>
                <a:spcPts val="600"/>
              </a:spcBef>
              <a:spcAft>
                <a:spcPts val="600"/>
              </a:spcAft>
              <a:buFont typeface="Arial" panose="020B0604020202020204" pitchFamily="34" charset="0"/>
              <a:buChar char="•"/>
            </a:pPr>
            <a:r>
              <a:rPr lang="en-US" sz="2600" dirty="0"/>
              <a:t>Sharable, reproducible code and research</a:t>
            </a:r>
          </a:p>
          <a:p>
            <a:pPr marL="457200" indent="-457200">
              <a:spcBef>
                <a:spcPts val="600"/>
              </a:spcBef>
              <a:spcAft>
                <a:spcPts val="600"/>
              </a:spcAft>
              <a:buFont typeface="Arial" panose="020B0604020202020204" pitchFamily="34" charset="0"/>
              <a:buChar char="•"/>
            </a:pPr>
            <a:r>
              <a:rPr lang="en-US" sz="2600" dirty="0"/>
              <a:t>Lots of academics/companies/agencies use it</a:t>
            </a:r>
          </a:p>
          <a:p>
            <a:pPr marL="457200" indent="-457200">
              <a:spcBef>
                <a:spcPts val="600"/>
              </a:spcBef>
              <a:spcAft>
                <a:spcPts val="600"/>
              </a:spcAft>
              <a:buFont typeface="Arial" panose="020B0604020202020204" pitchFamily="34" charset="0"/>
              <a:buChar char="•"/>
            </a:pPr>
            <a:r>
              <a:rPr lang="en-US" sz="2600" dirty="0"/>
              <a:t>It’s fun (honestly)</a:t>
            </a:r>
          </a:p>
        </p:txBody>
      </p:sp>
    </p:spTree>
    <p:extLst>
      <p:ext uri="{BB962C8B-B14F-4D97-AF65-F5344CB8AC3E}">
        <p14:creationId xmlns:p14="http://schemas.microsoft.com/office/powerpoint/2010/main" val="17917354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1" y="1330504"/>
            <a:ext cx="9144001" cy="5527496"/>
          </a:xfrm>
          <a:prstGeom prst="rect">
            <a:avLst/>
          </a:prstGeom>
          <a:solidFill>
            <a:srgbClr val="041E4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sp>
        <p:nvSpPr>
          <p:cNvPr id="8" name="Title 5"/>
          <p:cNvSpPr txBox="1">
            <a:spLocks/>
          </p:cNvSpPr>
          <p:nvPr/>
        </p:nvSpPr>
        <p:spPr>
          <a:xfrm>
            <a:off x="383218" y="1706592"/>
            <a:ext cx="7954732" cy="815898"/>
          </a:xfrm>
          <a:prstGeom prst="rect">
            <a:avLst/>
          </a:prstGeom>
        </p:spPr>
        <p:txBody>
          <a:bodyPr>
            <a:noAutofit/>
          </a:bodyPr>
          <a:lstStyle>
            <a:lvl1pPr algn="ctr" defTabSz="457200" rtl="0" eaLnBrk="1" latinLnBrk="0" hangingPunct="1">
              <a:spcBef>
                <a:spcPct val="0"/>
              </a:spcBef>
              <a:buNone/>
              <a:defRPr sz="4200" b="0" i="1" kern="1200">
                <a:solidFill>
                  <a:srgbClr val="002D50"/>
                </a:solidFill>
                <a:latin typeface="Adobe Caslon Pro"/>
                <a:ea typeface="+mj-ea"/>
                <a:cs typeface="Adobe Caslon Pro"/>
              </a:defRPr>
            </a:lvl1pPr>
          </a:lstStyle>
          <a:p>
            <a:pPr algn="l"/>
            <a:r>
              <a:rPr lang="en-US" sz="4051" i="0" dirty="0">
                <a:solidFill>
                  <a:schemeClr val="bg1"/>
                </a:solidFill>
                <a:latin typeface="Calibri" panose="020F0502020204030204" pitchFamily="34" charset="0"/>
                <a:cs typeface="Calibri" panose="020F0502020204030204" pitchFamily="34" charset="0"/>
              </a:rPr>
              <a:t>Getting acquainted with RStudio</a:t>
            </a:r>
          </a:p>
        </p:txBody>
      </p:sp>
      <p:pic>
        <p:nvPicPr>
          <p:cNvPr id="12" name="Picture 11"/>
          <p:cNvPicPr>
            <a:picLocks noChangeAspect="1"/>
          </p:cNvPicPr>
          <p:nvPr/>
        </p:nvPicPr>
        <p:blipFill>
          <a:blip r:embed="rId3"/>
          <a:srcRect/>
          <a:stretch/>
        </p:blipFill>
        <p:spPr>
          <a:xfrm>
            <a:off x="263465" y="398530"/>
            <a:ext cx="5120827" cy="556906"/>
          </a:xfrm>
          <a:prstGeom prst="rect">
            <a:avLst/>
          </a:prstGeom>
        </p:spPr>
      </p:pic>
    </p:spTree>
    <p:extLst>
      <p:ext uri="{BB962C8B-B14F-4D97-AF65-F5344CB8AC3E}">
        <p14:creationId xmlns:p14="http://schemas.microsoft.com/office/powerpoint/2010/main" val="16855725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1" y="1330504"/>
            <a:ext cx="9144001" cy="5527496"/>
          </a:xfrm>
          <a:prstGeom prst="rect">
            <a:avLst/>
          </a:prstGeom>
          <a:solidFill>
            <a:srgbClr val="041E4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8" name="Title 5"/>
          <p:cNvSpPr txBox="1">
            <a:spLocks/>
          </p:cNvSpPr>
          <p:nvPr/>
        </p:nvSpPr>
        <p:spPr>
          <a:xfrm>
            <a:off x="383218" y="1477992"/>
            <a:ext cx="7954732" cy="815898"/>
          </a:xfrm>
          <a:prstGeom prst="rect">
            <a:avLst/>
          </a:prstGeom>
        </p:spPr>
        <p:txBody>
          <a:bodyPr>
            <a:noAutofit/>
          </a:bodyPr>
          <a:lstStyle>
            <a:lvl1pPr algn="ctr" defTabSz="457200" rtl="0" eaLnBrk="1" latinLnBrk="0" hangingPunct="1">
              <a:spcBef>
                <a:spcPct val="0"/>
              </a:spcBef>
              <a:buNone/>
              <a:defRPr sz="4200" b="0" i="1" kern="1200">
                <a:solidFill>
                  <a:srgbClr val="002D50"/>
                </a:solidFill>
                <a:latin typeface="Adobe Caslon Pro"/>
                <a:ea typeface="+mj-ea"/>
                <a:cs typeface="Adobe Caslon Pro"/>
              </a:defRPr>
            </a:lvl1pPr>
          </a:lstStyle>
          <a:p>
            <a:pPr algn="l"/>
            <a:r>
              <a:rPr lang="en-US" sz="4051" i="0" dirty="0">
                <a:solidFill>
                  <a:schemeClr val="bg1"/>
                </a:solidFill>
                <a:latin typeface="Helvetica Neue"/>
                <a:cs typeface="Helvetica Neue"/>
              </a:rPr>
              <a:t>Data Science Basics in R:</a:t>
            </a:r>
          </a:p>
          <a:p>
            <a:pPr algn="l"/>
            <a:r>
              <a:rPr lang="en-US" sz="4051" i="0" dirty="0">
                <a:solidFill>
                  <a:schemeClr val="bg1"/>
                </a:solidFill>
                <a:latin typeface="Helvetica Neue"/>
                <a:cs typeface="Helvetica Neue"/>
              </a:rPr>
              <a:t>Day 1</a:t>
            </a:r>
          </a:p>
        </p:txBody>
      </p:sp>
      <p:pic>
        <p:nvPicPr>
          <p:cNvPr id="12" name="Picture 11"/>
          <p:cNvPicPr>
            <a:picLocks noChangeAspect="1"/>
          </p:cNvPicPr>
          <p:nvPr/>
        </p:nvPicPr>
        <p:blipFill>
          <a:blip r:embed="rId3"/>
          <a:srcRect/>
          <a:stretch/>
        </p:blipFill>
        <p:spPr>
          <a:xfrm>
            <a:off x="263465" y="398530"/>
            <a:ext cx="5120827" cy="556906"/>
          </a:xfrm>
          <a:prstGeom prst="rect">
            <a:avLst/>
          </a:prstGeom>
        </p:spPr>
      </p:pic>
    </p:spTree>
    <p:extLst>
      <p:ext uri="{BB962C8B-B14F-4D97-AF65-F5344CB8AC3E}">
        <p14:creationId xmlns:p14="http://schemas.microsoft.com/office/powerpoint/2010/main" val="21329921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R Studio Console</a:t>
            </a:r>
          </a:p>
        </p:txBody>
      </p:sp>
      <p:pic>
        <p:nvPicPr>
          <p:cNvPr id="3" name="Picture 2">
            <a:extLst>
              <a:ext uri="{FF2B5EF4-FFF2-40B4-BE49-F238E27FC236}">
                <a16:creationId xmlns:a16="http://schemas.microsoft.com/office/drawing/2014/main" id="{021AD4E3-DC72-D499-B7F2-8D15999A3C5A}"/>
              </a:ext>
            </a:extLst>
          </p:cNvPr>
          <p:cNvPicPr>
            <a:picLocks noChangeAspect="1"/>
          </p:cNvPicPr>
          <p:nvPr/>
        </p:nvPicPr>
        <p:blipFill>
          <a:blip r:embed="rId3"/>
          <a:stretch>
            <a:fillRect/>
          </a:stretch>
        </p:blipFill>
        <p:spPr>
          <a:xfrm>
            <a:off x="726621" y="1179912"/>
            <a:ext cx="7690758" cy="4498175"/>
          </a:xfrm>
          <a:prstGeom prst="rect">
            <a:avLst/>
          </a:prstGeom>
        </p:spPr>
      </p:pic>
    </p:spTree>
    <p:extLst>
      <p:ext uri="{BB962C8B-B14F-4D97-AF65-F5344CB8AC3E}">
        <p14:creationId xmlns:p14="http://schemas.microsoft.com/office/powerpoint/2010/main" val="35040418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R Studio Console</a:t>
            </a:r>
          </a:p>
        </p:txBody>
      </p:sp>
      <p:pic>
        <p:nvPicPr>
          <p:cNvPr id="5" name="Picture 4">
            <a:extLst>
              <a:ext uri="{FF2B5EF4-FFF2-40B4-BE49-F238E27FC236}">
                <a16:creationId xmlns:a16="http://schemas.microsoft.com/office/drawing/2014/main" id="{E11796E7-113E-45FB-0BFC-B6FC386DAC10}"/>
              </a:ext>
            </a:extLst>
          </p:cNvPr>
          <p:cNvPicPr>
            <a:picLocks noChangeAspect="1"/>
          </p:cNvPicPr>
          <p:nvPr/>
        </p:nvPicPr>
        <p:blipFill>
          <a:blip r:embed="rId3"/>
          <a:stretch>
            <a:fillRect/>
          </a:stretch>
        </p:blipFill>
        <p:spPr>
          <a:xfrm>
            <a:off x="726621" y="1179912"/>
            <a:ext cx="7690758" cy="4498175"/>
          </a:xfrm>
          <a:prstGeom prst="rect">
            <a:avLst/>
          </a:prstGeom>
        </p:spPr>
      </p:pic>
      <p:sp>
        <p:nvSpPr>
          <p:cNvPr id="4" name="Oval 3">
            <a:extLst>
              <a:ext uri="{FF2B5EF4-FFF2-40B4-BE49-F238E27FC236}">
                <a16:creationId xmlns:a16="http://schemas.microsoft.com/office/drawing/2014/main" id="{7A944221-E7CE-E23F-D0CC-12BB04506ECF}"/>
              </a:ext>
            </a:extLst>
          </p:cNvPr>
          <p:cNvSpPr/>
          <p:nvPr/>
        </p:nvSpPr>
        <p:spPr>
          <a:xfrm>
            <a:off x="1045029" y="1779814"/>
            <a:ext cx="4408714" cy="2269672"/>
          </a:xfrm>
          <a:prstGeom prst="ellipse">
            <a:avLst/>
          </a:prstGeom>
          <a:noFill/>
          <a:ln w="76200">
            <a:solidFill>
              <a:schemeClr val="accent6">
                <a:lumMod val="10000"/>
                <a:lumOff val="9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D575CDCC-D913-24C9-5FEB-8826F9475419}"/>
              </a:ext>
            </a:extLst>
          </p:cNvPr>
          <p:cNvSpPr txBox="1"/>
          <p:nvPr/>
        </p:nvSpPr>
        <p:spPr>
          <a:xfrm>
            <a:off x="3184072" y="2178739"/>
            <a:ext cx="1812470" cy="646331"/>
          </a:xfrm>
          <a:prstGeom prst="rect">
            <a:avLst/>
          </a:prstGeom>
          <a:noFill/>
        </p:spPr>
        <p:txBody>
          <a:bodyPr wrap="square" rtlCol="0">
            <a:spAutoFit/>
          </a:bodyPr>
          <a:lstStyle/>
          <a:p>
            <a:pPr algn="ctr"/>
            <a:r>
              <a:rPr lang="en-US" dirty="0">
                <a:solidFill>
                  <a:schemeClr val="bg1"/>
                </a:solidFill>
              </a:rPr>
              <a:t>Write R scripts to re-use (.R files)</a:t>
            </a:r>
          </a:p>
        </p:txBody>
      </p:sp>
    </p:spTree>
    <p:extLst>
      <p:ext uri="{BB962C8B-B14F-4D97-AF65-F5344CB8AC3E}">
        <p14:creationId xmlns:p14="http://schemas.microsoft.com/office/powerpoint/2010/main" val="21580411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R Studio Console</a:t>
            </a:r>
          </a:p>
        </p:txBody>
      </p:sp>
      <p:pic>
        <p:nvPicPr>
          <p:cNvPr id="5" name="Picture 4">
            <a:extLst>
              <a:ext uri="{FF2B5EF4-FFF2-40B4-BE49-F238E27FC236}">
                <a16:creationId xmlns:a16="http://schemas.microsoft.com/office/drawing/2014/main" id="{E11796E7-113E-45FB-0BFC-B6FC386DAC10}"/>
              </a:ext>
            </a:extLst>
          </p:cNvPr>
          <p:cNvPicPr>
            <a:picLocks noChangeAspect="1"/>
          </p:cNvPicPr>
          <p:nvPr/>
        </p:nvPicPr>
        <p:blipFill>
          <a:blip r:embed="rId3"/>
          <a:stretch>
            <a:fillRect/>
          </a:stretch>
        </p:blipFill>
        <p:spPr>
          <a:xfrm>
            <a:off x="726621" y="1179912"/>
            <a:ext cx="7690758" cy="4498175"/>
          </a:xfrm>
          <a:prstGeom prst="rect">
            <a:avLst/>
          </a:prstGeom>
        </p:spPr>
      </p:pic>
      <p:sp>
        <p:nvSpPr>
          <p:cNvPr id="4" name="Oval 3">
            <a:extLst>
              <a:ext uri="{FF2B5EF4-FFF2-40B4-BE49-F238E27FC236}">
                <a16:creationId xmlns:a16="http://schemas.microsoft.com/office/drawing/2014/main" id="{7A944221-E7CE-E23F-D0CC-12BB04506ECF}"/>
              </a:ext>
            </a:extLst>
          </p:cNvPr>
          <p:cNvSpPr/>
          <p:nvPr/>
        </p:nvSpPr>
        <p:spPr>
          <a:xfrm>
            <a:off x="979715" y="4229099"/>
            <a:ext cx="4408714" cy="1448987"/>
          </a:xfrm>
          <a:prstGeom prst="ellipse">
            <a:avLst/>
          </a:prstGeom>
          <a:noFill/>
          <a:ln w="76200">
            <a:solidFill>
              <a:schemeClr val="accent6">
                <a:lumMod val="10000"/>
                <a:lumOff val="9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D575CDCC-D913-24C9-5FEB-8826F9475419}"/>
              </a:ext>
            </a:extLst>
          </p:cNvPr>
          <p:cNvSpPr txBox="1"/>
          <p:nvPr/>
        </p:nvSpPr>
        <p:spPr>
          <a:xfrm>
            <a:off x="1861457" y="4491927"/>
            <a:ext cx="2890158" cy="923330"/>
          </a:xfrm>
          <a:prstGeom prst="rect">
            <a:avLst/>
          </a:prstGeom>
          <a:noFill/>
        </p:spPr>
        <p:txBody>
          <a:bodyPr wrap="square" rtlCol="0">
            <a:spAutoFit/>
          </a:bodyPr>
          <a:lstStyle/>
          <a:p>
            <a:pPr algn="ctr"/>
            <a:r>
              <a:rPr lang="en-US" dirty="0">
                <a:solidFill>
                  <a:schemeClr val="bg1"/>
                </a:solidFill>
              </a:rPr>
              <a:t>Run one-off code here, or see the results of code you ran from above</a:t>
            </a:r>
          </a:p>
        </p:txBody>
      </p:sp>
      <p:sp>
        <p:nvSpPr>
          <p:cNvPr id="3" name="Oval 2">
            <a:extLst>
              <a:ext uri="{FF2B5EF4-FFF2-40B4-BE49-F238E27FC236}">
                <a16:creationId xmlns:a16="http://schemas.microsoft.com/office/drawing/2014/main" id="{5AAB6733-390E-D97E-D811-1B44CCF6D448}"/>
              </a:ext>
            </a:extLst>
          </p:cNvPr>
          <p:cNvSpPr/>
          <p:nvPr/>
        </p:nvSpPr>
        <p:spPr>
          <a:xfrm>
            <a:off x="4121120" y="1712209"/>
            <a:ext cx="630495" cy="230891"/>
          </a:xfrm>
          <a:prstGeom prst="ellipse">
            <a:avLst/>
          </a:prstGeom>
          <a:noFill/>
          <a:ln w="76200">
            <a:solidFill>
              <a:schemeClr val="accent6">
                <a:lumMod val="10000"/>
                <a:lumOff val="9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82E95704-9D2F-C699-FB7D-EB36A4BDCA26}"/>
              </a:ext>
            </a:extLst>
          </p:cNvPr>
          <p:cNvSpPr txBox="1"/>
          <p:nvPr/>
        </p:nvSpPr>
        <p:spPr>
          <a:xfrm>
            <a:off x="2594397" y="1999746"/>
            <a:ext cx="3316545" cy="646331"/>
          </a:xfrm>
          <a:prstGeom prst="rect">
            <a:avLst/>
          </a:prstGeom>
          <a:noFill/>
        </p:spPr>
        <p:txBody>
          <a:bodyPr wrap="square" rtlCol="0">
            <a:spAutoFit/>
          </a:bodyPr>
          <a:lstStyle/>
          <a:p>
            <a:pPr algn="ctr"/>
            <a:r>
              <a:rPr lang="en-US" dirty="0">
                <a:solidFill>
                  <a:schemeClr val="bg1"/>
                </a:solidFill>
              </a:rPr>
              <a:t>This button runs code</a:t>
            </a:r>
          </a:p>
          <a:p>
            <a:pPr algn="ctr"/>
            <a:r>
              <a:rPr lang="en-US" dirty="0">
                <a:solidFill>
                  <a:schemeClr val="bg1"/>
                </a:solidFill>
              </a:rPr>
              <a:t>(easier to see on your laptop)</a:t>
            </a:r>
          </a:p>
        </p:txBody>
      </p:sp>
    </p:spTree>
    <p:extLst>
      <p:ext uri="{BB962C8B-B14F-4D97-AF65-F5344CB8AC3E}">
        <p14:creationId xmlns:p14="http://schemas.microsoft.com/office/powerpoint/2010/main" val="10648028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R Studio Console</a:t>
            </a:r>
          </a:p>
        </p:txBody>
      </p:sp>
      <p:pic>
        <p:nvPicPr>
          <p:cNvPr id="5" name="Picture 4">
            <a:extLst>
              <a:ext uri="{FF2B5EF4-FFF2-40B4-BE49-F238E27FC236}">
                <a16:creationId xmlns:a16="http://schemas.microsoft.com/office/drawing/2014/main" id="{E11796E7-113E-45FB-0BFC-B6FC386DAC10}"/>
              </a:ext>
            </a:extLst>
          </p:cNvPr>
          <p:cNvPicPr>
            <a:picLocks noChangeAspect="1"/>
          </p:cNvPicPr>
          <p:nvPr/>
        </p:nvPicPr>
        <p:blipFill>
          <a:blip r:embed="rId3"/>
          <a:stretch>
            <a:fillRect/>
          </a:stretch>
        </p:blipFill>
        <p:spPr>
          <a:xfrm>
            <a:off x="726621" y="1179912"/>
            <a:ext cx="7690758" cy="4498175"/>
          </a:xfrm>
          <a:prstGeom prst="rect">
            <a:avLst/>
          </a:prstGeom>
        </p:spPr>
      </p:pic>
      <p:sp>
        <p:nvSpPr>
          <p:cNvPr id="4" name="Oval 3">
            <a:extLst>
              <a:ext uri="{FF2B5EF4-FFF2-40B4-BE49-F238E27FC236}">
                <a16:creationId xmlns:a16="http://schemas.microsoft.com/office/drawing/2014/main" id="{7A944221-E7CE-E23F-D0CC-12BB04506ECF}"/>
              </a:ext>
            </a:extLst>
          </p:cNvPr>
          <p:cNvSpPr/>
          <p:nvPr/>
        </p:nvSpPr>
        <p:spPr>
          <a:xfrm>
            <a:off x="5852941" y="1761704"/>
            <a:ext cx="2351313" cy="1448987"/>
          </a:xfrm>
          <a:prstGeom prst="ellipse">
            <a:avLst/>
          </a:prstGeom>
          <a:noFill/>
          <a:ln w="76200">
            <a:solidFill>
              <a:schemeClr val="accent6">
                <a:lumMod val="10000"/>
                <a:lumOff val="9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D575CDCC-D913-24C9-5FEB-8826F9475419}"/>
              </a:ext>
            </a:extLst>
          </p:cNvPr>
          <p:cNvSpPr txBox="1"/>
          <p:nvPr/>
        </p:nvSpPr>
        <p:spPr>
          <a:xfrm>
            <a:off x="5946829" y="2031173"/>
            <a:ext cx="2163536" cy="923330"/>
          </a:xfrm>
          <a:prstGeom prst="rect">
            <a:avLst/>
          </a:prstGeom>
          <a:noFill/>
        </p:spPr>
        <p:txBody>
          <a:bodyPr wrap="square" rtlCol="0">
            <a:spAutoFit/>
          </a:bodyPr>
          <a:lstStyle/>
          <a:p>
            <a:pPr algn="ctr"/>
            <a:r>
              <a:rPr lang="en-US" dirty="0">
                <a:solidFill>
                  <a:schemeClr val="bg1"/>
                </a:solidFill>
              </a:rPr>
              <a:t>Stuff you have in memory</a:t>
            </a:r>
          </a:p>
          <a:p>
            <a:pPr algn="ctr"/>
            <a:r>
              <a:rPr lang="en-US" dirty="0">
                <a:solidFill>
                  <a:schemeClr val="bg1"/>
                </a:solidFill>
              </a:rPr>
              <a:t>(e.g., datasets)</a:t>
            </a:r>
          </a:p>
        </p:txBody>
      </p:sp>
    </p:spTree>
    <p:extLst>
      <p:ext uri="{BB962C8B-B14F-4D97-AF65-F5344CB8AC3E}">
        <p14:creationId xmlns:p14="http://schemas.microsoft.com/office/powerpoint/2010/main" val="2337056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R Studio Console</a:t>
            </a:r>
          </a:p>
        </p:txBody>
      </p:sp>
      <p:pic>
        <p:nvPicPr>
          <p:cNvPr id="5" name="Picture 4">
            <a:extLst>
              <a:ext uri="{FF2B5EF4-FFF2-40B4-BE49-F238E27FC236}">
                <a16:creationId xmlns:a16="http://schemas.microsoft.com/office/drawing/2014/main" id="{E11796E7-113E-45FB-0BFC-B6FC386DAC10}"/>
              </a:ext>
            </a:extLst>
          </p:cNvPr>
          <p:cNvPicPr>
            <a:picLocks noChangeAspect="1"/>
          </p:cNvPicPr>
          <p:nvPr/>
        </p:nvPicPr>
        <p:blipFill>
          <a:blip r:embed="rId3"/>
          <a:stretch>
            <a:fillRect/>
          </a:stretch>
        </p:blipFill>
        <p:spPr>
          <a:xfrm>
            <a:off x="726621" y="1179912"/>
            <a:ext cx="7690758" cy="4498175"/>
          </a:xfrm>
          <a:prstGeom prst="rect">
            <a:avLst/>
          </a:prstGeom>
        </p:spPr>
      </p:pic>
      <p:sp>
        <p:nvSpPr>
          <p:cNvPr id="4" name="Oval 3">
            <a:extLst>
              <a:ext uri="{FF2B5EF4-FFF2-40B4-BE49-F238E27FC236}">
                <a16:creationId xmlns:a16="http://schemas.microsoft.com/office/drawing/2014/main" id="{7A944221-E7CE-E23F-D0CC-12BB04506ECF}"/>
              </a:ext>
            </a:extLst>
          </p:cNvPr>
          <p:cNvSpPr/>
          <p:nvPr/>
        </p:nvSpPr>
        <p:spPr>
          <a:xfrm>
            <a:off x="5640670" y="3428999"/>
            <a:ext cx="2776709" cy="2249088"/>
          </a:xfrm>
          <a:prstGeom prst="ellipse">
            <a:avLst/>
          </a:prstGeom>
          <a:noFill/>
          <a:ln w="76200">
            <a:solidFill>
              <a:schemeClr val="accent6">
                <a:lumMod val="10000"/>
                <a:lumOff val="9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D575CDCC-D913-24C9-5FEB-8826F9475419}"/>
              </a:ext>
            </a:extLst>
          </p:cNvPr>
          <p:cNvSpPr txBox="1"/>
          <p:nvPr/>
        </p:nvSpPr>
        <p:spPr>
          <a:xfrm>
            <a:off x="5946830" y="4553543"/>
            <a:ext cx="2163536" cy="646331"/>
          </a:xfrm>
          <a:prstGeom prst="rect">
            <a:avLst/>
          </a:prstGeom>
          <a:noFill/>
        </p:spPr>
        <p:txBody>
          <a:bodyPr wrap="square" rtlCol="0">
            <a:spAutoFit/>
          </a:bodyPr>
          <a:lstStyle/>
          <a:p>
            <a:pPr algn="ctr"/>
            <a:r>
              <a:rPr lang="en-US" dirty="0">
                <a:solidFill>
                  <a:schemeClr val="bg1"/>
                </a:solidFill>
              </a:rPr>
              <a:t>Documentation and figures</a:t>
            </a:r>
          </a:p>
        </p:txBody>
      </p:sp>
    </p:spTree>
    <p:extLst>
      <p:ext uri="{BB962C8B-B14F-4D97-AF65-F5344CB8AC3E}">
        <p14:creationId xmlns:p14="http://schemas.microsoft.com/office/powerpoint/2010/main" val="19512361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1" y="1330504"/>
            <a:ext cx="9144001" cy="5527496"/>
          </a:xfrm>
          <a:prstGeom prst="rect">
            <a:avLst/>
          </a:prstGeom>
          <a:solidFill>
            <a:srgbClr val="041E4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sp>
        <p:nvSpPr>
          <p:cNvPr id="8" name="Title 5"/>
          <p:cNvSpPr txBox="1">
            <a:spLocks/>
          </p:cNvSpPr>
          <p:nvPr/>
        </p:nvSpPr>
        <p:spPr>
          <a:xfrm>
            <a:off x="383218" y="1706592"/>
            <a:ext cx="7954732" cy="815898"/>
          </a:xfrm>
          <a:prstGeom prst="rect">
            <a:avLst/>
          </a:prstGeom>
        </p:spPr>
        <p:txBody>
          <a:bodyPr>
            <a:noAutofit/>
          </a:bodyPr>
          <a:lstStyle>
            <a:lvl1pPr algn="ctr" defTabSz="457200" rtl="0" eaLnBrk="1" latinLnBrk="0" hangingPunct="1">
              <a:spcBef>
                <a:spcPct val="0"/>
              </a:spcBef>
              <a:buNone/>
              <a:defRPr sz="4200" b="0" i="1" kern="1200">
                <a:solidFill>
                  <a:srgbClr val="002D50"/>
                </a:solidFill>
                <a:latin typeface="Adobe Caslon Pro"/>
                <a:ea typeface="+mj-ea"/>
                <a:cs typeface="Adobe Caslon Pro"/>
              </a:defRPr>
            </a:lvl1pPr>
          </a:lstStyle>
          <a:p>
            <a:pPr algn="l"/>
            <a:r>
              <a:rPr lang="en-US" sz="4051" i="0" dirty="0">
                <a:solidFill>
                  <a:schemeClr val="bg1"/>
                </a:solidFill>
                <a:latin typeface="Calibri" panose="020F0502020204030204" pitchFamily="34" charset="0"/>
                <a:cs typeface="Calibri" panose="020F0502020204030204" pitchFamily="34" charset="0"/>
              </a:rPr>
              <a:t>Downloading R and R Studio</a:t>
            </a:r>
          </a:p>
        </p:txBody>
      </p:sp>
      <p:pic>
        <p:nvPicPr>
          <p:cNvPr id="12" name="Picture 11"/>
          <p:cNvPicPr>
            <a:picLocks noChangeAspect="1"/>
          </p:cNvPicPr>
          <p:nvPr/>
        </p:nvPicPr>
        <p:blipFill>
          <a:blip r:embed="rId3"/>
          <a:srcRect/>
          <a:stretch/>
        </p:blipFill>
        <p:spPr>
          <a:xfrm>
            <a:off x="263465" y="398530"/>
            <a:ext cx="5120827" cy="556906"/>
          </a:xfrm>
          <a:prstGeom prst="rect">
            <a:avLst/>
          </a:prstGeom>
        </p:spPr>
      </p:pic>
    </p:spTree>
    <p:extLst>
      <p:ext uri="{BB962C8B-B14F-4D97-AF65-F5344CB8AC3E}">
        <p14:creationId xmlns:p14="http://schemas.microsoft.com/office/powerpoint/2010/main" val="31910286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endParaRPr lang="en-US" sz="3200" dirty="0"/>
          </a:p>
        </p:txBody>
      </p:sp>
      <p:pic>
        <p:nvPicPr>
          <p:cNvPr id="4" name="Picture 3">
            <a:extLst>
              <a:ext uri="{FF2B5EF4-FFF2-40B4-BE49-F238E27FC236}">
                <a16:creationId xmlns:a16="http://schemas.microsoft.com/office/drawing/2014/main" id="{656C336F-5D04-D3FF-FE07-328351FC9EA9}"/>
              </a:ext>
            </a:extLst>
          </p:cNvPr>
          <p:cNvPicPr>
            <a:picLocks noChangeAspect="1"/>
          </p:cNvPicPr>
          <p:nvPr/>
        </p:nvPicPr>
        <p:blipFill>
          <a:blip r:embed="rId3"/>
          <a:stretch>
            <a:fillRect/>
          </a:stretch>
        </p:blipFill>
        <p:spPr>
          <a:xfrm>
            <a:off x="1710811" y="1932677"/>
            <a:ext cx="5317787" cy="3485744"/>
          </a:xfrm>
          <a:prstGeom prst="rect">
            <a:avLst/>
          </a:prstGeom>
          <a:ln>
            <a:solidFill>
              <a:schemeClr val="tx1"/>
            </a:solidFill>
          </a:ln>
        </p:spPr>
      </p:pic>
      <p:sp>
        <p:nvSpPr>
          <p:cNvPr id="6" name="Title 2">
            <a:extLst>
              <a:ext uri="{FF2B5EF4-FFF2-40B4-BE49-F238E27FC236}">
                <a16:creationId xmlns:a16="http://schemas.microsoft.com/office/drawing/2014/main" id="{A55D0FC0-FAE3-D895-2C43-BF583FCB2ABB}"/>
              </a:ext>
            </a:extLst>
          </p:cNvPr>
          <p:cNvSpPr txBox="1">
            <a:spLocks/>
          </p:cNvSpPr>
          <p:nvPr/>
        </p:nvSpPr>
        <p:spPr>
          <a:xfrm>
            <a:off x="582270" y="4587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Download R:</a:t>
            </a:r>
          </a:p>
          <a:p>
            <a:r>
              <a:rPr lang="en-US" sz="3200" i="1" dirty="0"/>
              <a:t>https://</a:t>
            </a:r>
            <a:r>
              <a:rPr lang="en-US" sz="3200" i="1" dirty="0" err="1"/>
              <a:t>cran.r-project.org</a:t>
            </a:r>
            <a:r>
              <a:rPr lang="en-US" sz="3200" i="1" dirty="0"/>
              <a:t>/</a:t>
            </a:r>
          </a:p>
        </p:txBody>
      </p:sp>
      <p:sp>
        <p:nvSpPr>
          <p:cNvPr id="7" name="Oval 6">
            <a:extLst>
              <a:ext uri="{FF2B5EF4-FFF2-40B4-BE49-F238E27FC236}">
                <a16:creationId xmlns:a16="http://schemas.microsoft.com/office/drawing/2014/main" id="{9A182DB3-A38A-492E-8C90-CCDED93645B6}"/>
              </a:ext>
            </a:extLst>
          </p:cNvPr>
          <p:cNvSpPr/>
          <p:nvPr/>
        </p:nvSpPr>
        <p:spPr>
          <a:xfrm>
            <a:off x="1710811" y="2366073"/>
            <a:ext cx="2481943" cy="850656"/>
          </a:xfrm>
          <a:prstGeom prst="ellipse">
            <a:avLst/>
          </a:prstGeom>
          <a:noFill/>
          <a:ln w="76200">
            <a:solidFill>
              <a:schemeClr val="accent6">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491545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endParaRPr lang="en-US" sz="3200" dirty="0"/>
          </a:p>
        </p:txBody>
      </p:sp>
      <p:sp>
        <p:nvSpPr>
          <p:cNvPr id="6" name="Title 2">
            <a:extLst>
              <a:ext uri="{FF2B5EF4-FFF2-40B4-BE49-F238E27FC236}">
                <a16:creationId xmlns:a16="http://schemas.microsoft.com/office/drawing/2014/main" id="{A55D0FC0-FAE3-D895-2C43-BF583FCB2ABB}"/>
              </a:ext>
            </a:extLst>
          </p:cNvPr>
          <p:cNvSpPr txBox="1">
            <a:spLocks/>
          </p:cNvSpPr>
          <p:nvPr/>
        </p:nvSpPr>
        <p:spPr>
          <a:xfrm>
            <a:off x="582270" y="458781"/>
            <a:ext cx="8131860"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Download RStudio:</a:t>
            </a:r>
          </a:p>
          <a:p>
            <a:r>
              <a:rPr lang="en-US" sz="3200" i="1" dirty="0"/>
              <a:t>https://</a:t>
            </a:r>
            <a:r>
              <a:rPr lang="en-US" sz="3200" i="1" dirty="0" err="1"/>
              <a:t>posit.co</a:t>
            </a:r>
            <a:r>
              <a:rPr lang="en-US" sz="3200" i="1" dirty="0"/>
              <a:t>/download/</a:t>
            </a:r>
            <a:r>
              <a:rPr lang="en-US" sz="3200" i="1" dirty="0" err="1"/>
              <a:t>rstudio</a:t>
            </a:r>
            <a:r>
              <a:rPr lang="en-US" sz="3200" i="1" dirty="0"/>
              <a:t>-desktop/#download</a:t>
            </a:r>
          </a:p>
        </p:txBody>
      </p:sp>
      <p:pic>
        <p:nvPicPr>
          <p:cNvPr id="5" name="Picture 4">
            <a:extLst>
              <a:ext uri="{FF2B5EF4-FFF2-40B4-BE49-F238E27FC236}">
                <a16:creationId xmlns:a16="http://schemas.microsoft.com/office/drawing/2014/main" id="{E3585455-DCA1-F3A8-3AB7-5AF28A7D7B31}"/>
              </a:ext>
            </a:extLst>
          </p:cNvPr>
          <p:cNvPicPr>
            <a:picLocks noChangeAspect="1"/>
          </p:cNvPicPr>
          <p:nvPr/>
        </p:nvPicPr>
        <p:blipFill>
          <a:blip r:embed="rId3"/>
          <a:stretch>
            <a:fillRect/>
          </a:stretch>
        </p:blipFill>
        <p:spPr>
          <a:xfrm>
            <a:off x="875274" y="2308342"/>
            <a:ext cx="6830901" cy="3153126"/>
          </a:xfrm>
          <a:prstGeom prst="rect">
            <a:avLst/>
          </a:prstGeom>
          <a:ln>
            <a:solidFill>
              <a:schemeClr val="tx1"/>
            </a:solidFill>
          </a:ln>
        </p:spPr>
      </p:pic>
      <p:sp>
        <p:nvSpPr>
          <p:cNvPr id="7" name="Oval 6">
            <a:extLst>
              <a:ext uri="{FF2B5EF4-FFF2-40B4-BE49-F238E27FC236}">
                <a16:creationId xmlns:a16="http://schemas.microsoft.com/office/drawing/2014/main" id="{9A182DB3-A38A-492E-8C90-CCDED93645B6}"/>
              </a:ext>
            </a:extLst>
          </p:cNvPr>
          <p:cNvSpPr/>
          <p:nvPr/>
        </p:nvSpPr>
        <p:spPr>
          <a:xfrm>
            <a:off x="4094783" y="3429000"/>
            <a:ext cx="3236746" cy="850656"/>
          </a:xfrm>
          <a:prstGeom prst="ellipse">
            <a:avLst/>
          </a:prstGeom>
          <a:noFill/>
          <a:ln w="76200">
            <a:solidFill>
              <a:schemeClr val="accent6">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520274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endParaRPr lang="en-US" sz="3200" dirty="0"/>
          </a:p>
        </p:txBody>
      </p:sp>
      <p:sp>
        <p:nvSpPr>
          <p:cNvPr id="6" name="Title 2">
            <a:extLst>
              <a:ext uri="{FF2B5EF4-FFF2-40B4-BE49-F238E27FC236}">
                <a16:creationId xmlns:a16="http://schemas.microsoft.com/office/drawing/2014/main" id="{A55D0FC0-FAE3-D895-2C43-BF583FCB2ABB}"/>
              </a:ext>
            </a:extLst>
          </p:cNvPr>
          <p:cNvSpPr txBox="1">
            <a:spLocks/>
          </p:cNvSpPr>
          <p:nvPr/>
        </p:nvSpPr>
        <p:spPr>
          <a:xfrm>
            <a:off x="582270" y="458781"/>
            <a:ext cx="8131860"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For videos and more help:</a:t>
            </a:r>
          </a:p>
          <a:p>
            <a:r>
              <a:rPr lang="en-US" sz="3200" i="1" dirty="0"/>
              <a:t>https://intro2r.com/installing-</a:t>
            </a:r>
            <a:r>
              <a:rPr lang="en-US" sz="3200" i="1" dirty="0" err="1"/>
              <a:t>rstudio.html</a:t>
            </a:r>
            <a:endParaRPr lang="en-US" sz="3200" i="1" dirty="0"/>
          </a:p>
        </p:txBody>
      </p:sp>
      <p:pic>
        <p:nvPicPr>
          <p:cNvPr id="4" name="Picture 3">
            <a:extLst>
              <a:ext uri="{FF2B5EF4-FFF2-40B4-BE49-F238E27FC236}">
                <a16:creationId xmlns:a16="http://schemas.microsoft.com/office/drawing/2014/main" id="{6B35D5B8-CDB3-03DF-9DE5-DE38BABE19D2}"/>
              </a:ext>
            </a:extLst>
          </p:cNvPr>
          <p:cNvPicPr>
            <a:picLocks noChangeAspect="1"/>
          </p:cNvPicPr>
          <p:nvPr/>
        </p:nvPicPr>
        <p:blipFill>
          <a:blip r:embed="rId3"/>
          <a:stretch>
            <a:fillRect/>
          </a:stretch>
        </p:blipFill>
        <p:spPr>
          <a:xfrm>
            <a:off x="685800" y="2223871"/>
            <a:ext cx="7772400" cy="3270095"/>
          </a:xfrm>
          <a:prstGeom prst="rect">
            <a:avLst/>
          </a:prstGeom>
          <a:ln>
            <a:solidFill>
              <a:schemeClr val="tx1"/>
            </a:solidFill>
          </a:ln>
        </p:spPr>
      </p:pic>
    </p:spTree>
    <p:extLst>
      <p:ext uri="{BB962C8B-B14F-4D97-AF65-F5344CB8AC3E}">
        <p14:creationId xmlns:p14="http://schemas.microsoft.com/office/powerpoint/2010/main" val="94113038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Changing R Studio Appearance</a:t>
            </a:r>
          </a:p>
        </p:txBody>
      </p:sp>
      <p:pic>
        <p:nvPicPr>
          <p:cNvPr id="4" name="Picture 3">
            <a:extLst>
              <a:ext uri="{FF2B5EF4-FFF2-40B4-BE49-F238E27FC236}">
                <a16:creationId xmlns:a16="http://schemas.microsoft.com/office/drawing/2014/main" id="{FA31175B-A302-10CE-0DA0-ACB7999EE1B2}"/>
              </a:ext>
            </a:extLst>
          </p:cNvPr>
          <p:cNvPicPr>
            <a:picLocks noChangeAspect="1"/>
          </p:cNvPicPr>
          <p:nvPr/>
        </p:nvPicPr>
        <p:blipFill>
          <a:blip r:embed="rId2"/>
          <a:stretch>
            <a:fillRect/>
          </a:stretch>
        </p:blipFill>
        <p:spPr>
          <a:xfrm>
            <a:off x="4451494" y="1250145"/>
            <a:ext cx="4137335" cy="4357709"/>
          </a:xfrm>
          <a:prstGeom prst="rect">
            <a:avLst/>
          </a:prstGeom>
        </p:spPr>
      </p:pic>
      <p:sp>
        <p:nvSpPr>
          <p:cNvPr id="5" name="TextBox 4">
            <a:extLst>
              <a:ext uri="{FF2B5EF4-FFF2-40B4-BE49-F238E27FC236}">
                <a16:creationId xmlns:a16="http://schemas.microsoft.com/office/drawing/2014/main" id="{B4D00883-9EB6-C5C2-9D19-51F15F8B2D86}"/>
              </a:ext>
            </a:extLst>
          </p:cNvPr>
          <p:cNvSpPr txBox="1"/>
          <p:nvPr/>
        </p:nvSpPr>
        <p:spPr>
          <a:xfrm>
            <a:off x="42430" y="1345292"/>
            <a:ext cx="4145943" cy="2492990"/>
          </a:xfrm>
          <a:prstGeom prst="rect">
            <a:avLst/>
          </a:prstGeom>
          <a:noFill/>
        </p:spPr>
        <p:txBody>
          <a:bodyPr wrap="none" rtlCol="0">
            <a:spAutoFit/>
          </a:bodyPr>
          <a:lstStyle/>
          <a:p>
            <a:pPr marL="457200" indent="-457200">
              <a:buFont typeface="Arial" panose="020B0604020202020204" pitchFamily="34" charset="0"/>
              <a:buChar char="•"/>
            </a:pPr>
            <a:r>
              <a:rPr lang="en-US" sz="2600" dirty="0"/>
              <a:t>Navigate from the top bar</a:t>
            </a:r>
          </a:p>
          <a:p>
            <a:pPr marL="914400" lvl="1" indent="-457200">
              <a:buFont typeface="Arial" panose="020B0604020202020204" pitchFamily="34" charset="0"/>
              <a:buChar char="•"/>
            </a:pPr>
            <a:r>
              <a:rPr lang="en-US" sz="2600" dirty="0"/>
              <a:t>-&gt; Tools</a:t>
            </a:r>
          </a:p>
          <a:p>
            <a:pPr marL="914400" lvl="1" indent="-457200">
              <a:buFont typeface="Arial" panose="020B0604020202020204" pitchFamily="34" charset="0"/>
              <a:buChar char="•"/>
            </a:pPr>
            <a:r>
              <a:rPr lang="en-US" sz="2600" dirty="0"/>
              <a:t>-&gt; Global options</a:t>
            </a:r>
          </a:p>
          <a:p>
            <a:pPr marL="914400" lvl="1" indent="-457200">
              <a:buFont typeface="Arial" panose="020B0604020202020204" pitchFamily="34" charset="0"/>
              <a:buChar char="•"/>
            </a:pPr>
            <a:r>
              <a:rPr lang="en-US" sz="2600" dirty="0"/>
              <a:t>-&gt; Appearance</a:t>
            </a:r>
          </a:p>
          <a:p>
            <a:pPr marL="914400" lvl="1" indent="-457200">
              <a:buFont typeface="Arial" panose="020B0604020202020204" pitchFamily="34" charset="0"/>
              <a:buChar char="•"/>
            </a:pPr>
            <a:r>
              <a:rPr lang="en-US" sz="2600" dirty="0"/>
              <a:t>(then click “apply”)</a:t>
            </a:r>
          </a:p>
          <a:p>
            <a:pPr marL="914400" lvl="1" indent="-457200">
              <a:buFont typeface="Arial" panose="020B0604020202020204" pitchFamily="34" charset="0"/>
              <a:buChar char="•"/>
            </a:pPr>
            <a:endParaRPr lang="en-US" sz="2600" dirty="0"/>
          </a:p>
        </p:txBody>
      </p:sp>
    </p:spTree>
    <p:extLst>
      <p:ext uri="{BB962C8B-B14F-4D97-AF65-F5344CB8AC3E}">
        <p14:creationId xmlns:p14="http://schemas.microsoft.com/office/powerpoint/2010/main" val="20251792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Introductions</a:t>
            </a:r>
          </a:p>
        </p:txBody>
      </p:sp>
      <p:pic>
        <p:nvPicPr>
          <p:cNvPr id="1029" name="Picture 5">
            <a:extLst>
              <a:ext uri="{FF2B5EF4-FFF2-40B4-BE49-F238E27FC236}">
                <a16:creationId xmlns:a16="http://schemas.microsoft.com/office/drawing/2014/main" id="{F1B769D2-F14F-ADBA-88B4-E443B9D2A6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9870" y="1454189"/>
            <a:ext cx="3141320" cy="3636255"/>
          </a:xfrm>
          <a:prstGeom prst="rect">
            <a:avLst/>
          </a:prstGeom>
          <a:noFill/>
          <a:extLst>
            <a:ext uri="{909E8E84-426E-40DD-AFC4-6F175D3DCCD1}">
              <a14:hiddenFill xmlns:a14="http://schemas.microsoft.com/office/drawing/2010/main">
                <a:solidFill>
                  <a:srgbClr val="FFFFFF"/>
                </a:solidFill>
              </a14:hiddenFill>
            </a:ext>
          </a:extLst>
        </p:spPr>
      </p:pic>
      <p:pic>
        <p:nvPicPr>
          <p:cNvPr id="1031" name="Picture 7">
            <a:extLst>
              <a:ext uri="{FF2B5EF4-FFF2-40B4-BE49-F238E27FC236}">
                <a16:creationId xmlns:a16="http://schemas.microsoft.com/office/drawing/2014/main" id="{57EB98EE-DC3C-8A8B-C1AC-1F76E5D7CB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87193" y="1449381"/>
            <a:ext cx="4826937" cy="36410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243084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69" y="306381"/>
            <a:ext cx="7489487"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15 minute break</a:t>
            </a:r>
          </a:p>
          <a:p>
            <a:r>
              <a:rPr lang="en-US" sz="3200" dirty="0"/>
              <a:t>(and a note on worked examples)</a:t>
            </a:r>
          </a:p>
        </p:txBody>
      </p:sp>
      <p:sp>
        <p:nvSpPr>
          <p:cNvPr id="5" name="TextBox 4">
            <a:extLst>
              <a:ext uri="{FF2B5EF4-FFF2-40B4-BE49-F238E27FC236}">
                <a16:creationId xmlns:a16="http://schemas.microsoft.com/office/drawing/2014/main" id="{0B3ACE25-B72F-EBE6-D1CE-C3ABB15ABD50}"/>
              </a:ext>
            </a:extLst>
          </p:cNvPr>
          <p:cNvSpPr txBox="1"/>
          <p:nvPr/>
        </p:nvSpPr>
        <p:spPr>
          <a:xfrm>
            <a:off x="429869" y="1873248"/>
            <a:ext cx="8284261" cy="2646878"/>
          </a:xfrm>
          <a:prstGeom prst="rect">
            <a:avLst/>
          </a:prstGeom>
          <a:noFill/>
        </p:spPr>
        <p:txBody>
          <a:bodyPr wrap="square" rtlCol="0">
            <a:spAutoFit/>
          </a:bodyPr>
          <a:lstStyle/>
          <a:p>
            <a:pPr marL="457200" indent="-457200">
              <a:spcBef>
                <a:spcPts val="600"/>
              </a:spcBef>
              <a:spcAft>
                <a:spcPts val="600"/>
              </a:spcAft>
              <a:buFont typeface="Arial" panose="020B0604020202020204" pitchFamily="34" charset="0"/>
              <a:buChar char="•"/>
            </a:pPr>
            <a:r>
              <a:rPr lang="en-US" sz="2600" dirty="0"/>
              <a:t>If possible, try to download R and </a:t>
            </a:r>
            <a:r>
              <a:rPr lang="en-US" sz="2600" dirty="0" err="1"/>
              <a:t>Rstudio</a:t>
            </a:r>
            <a:r>
              <a:rPr lang="en-US" sz="2600" dirty="0"/>
              <a:t> before tomorrow’s class. I’ll be around by Zoom or email if you have any questions, and can help troubleshoot.</a:t>
            </a:r>
          </a:p>
          <a:p>
            <a:pPr marL="457200" indent="-457200">
              <a:spcBef>
                <a:spcPts val="600"/>
              </a:spcBef>
              <a:spcAft>
                <a:spcPts val="600"/>
              </a:spcAft>
              <a:buFont typeface="Arial" panose="020B0604020202020204" pitchFamily="34" charset="0"/>
              <a:buChar char="•"/>
            </a:pPr>
            <a:r>
              <a:rPr lang="en-US" sz="2600" dirty="0"/>
              <a:t>Today, we’ll do some worked examples sharing my laptop. If you already have R and </a:t>
            </a:r>
            <a:r>
              <a:rPr lang="en-US" sz="2600" dirty="0" err="1"/>
              <a:t>Rstudio</a:t>
            </a:r>
            <a:r>
              <a:rPr lang="en-US" sz="2600" dirty="0"/>
              <a:t> installed on </a:t>
            </a:r>
            <a:r>
              <a:rPr lang="en-US" sz="2600" i="1" dirty="0"/>
              <a:t>your</a:t>
            </a:r>
            <a:r>
              <a:rPr lang="en-US" sz="2600" dirty="0"/>
              <a:t> laptop, feel free to follow along there.</a:t>
            </a:r>
          </a:p>
        </p:txBody>
      </p:sp>
    </p:spTree>
    <p:extLst>
      <p:ext uri="{BB962C8B-B14F-4D97-AF65-F5344CB8AC3E}">
        <p14:creationId xmlns:p14="http://schemas.microsoft.com/office/powerpoint/2010/main" val="224280516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1" y="1330504"/>
            <a:ext cx="9144001" cy="5527496"/>
          </a:xfrm>
          <a:prstGeom prst="rect">
            <a:avLst/>
          </a:prstGeom>
          <a:solidFill>
            <a:srgbClr val="041E4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sp>
        <p:nvSpPr>
          <p:cNvPr id="8" name="Title 5"/>
          <p:cNvSpPr txBox="1">
            <a:spLocks/>
          </p:cNvSpPr>
          <p:nvPr/>
        </p:nvSpPr>
        <p:spPr>
          <a:xfrm>
            <a:off x="383218" y="1706592"/>
            <a:ext cx="7954732" cy="815898"/>
          </a:xfrm>
          <a:prstGeom prst="rect">
            <a:avLst/>
          </a:prstGeom>
        </p:spPr>
        <p:txBody>
          <a:bodyPr>
            <a:noAutofit/>
          </a:bodyPr>
          <a:lstStyle>
            <a:lvl1pPr algn="ctr" defTabSz="457200" rtl="0" eaLnBrk="1" latinLnBrk="0" hangingPunct="1">
              <a:spcBef>
                <a:spcPct val="0"/>
              </a:spcBef>
              <a:buNone/>
              <a:defRPr sz="4200" b="0" i="1" kern="1200">
                <a:solidFill>
                  <a:srgbClr val="002D50"/>
                </a:solidFill>
                <a:latin typeface="Adobe Caslon Pro"/>
                <a:ea typeface="+mj-ea"/>
                <a:cs typeface="Adobe Caslon Pro"/>
              </a:defRPr>
            </a:lvl1pPr>
          </a:lstStyle>
          <a:p>
            <a:pPr algn="l"/>
            <a:r>
              <a:rPr lang="en-US" sz="4051" i="0" dirty="0">
                <a:solidFill>
                  <a:schemeClr val="bg1"/>
                </a:solidFill>
                <a:latin typeface="Calibri" panose="020F0502020204030204" pitchFamily="34" charset="0"/>
                <a:cs typeface="Calibri" panose="020F0502020204030204" pitchFamily="34" charset="0"/>
              </a:rPr>
              <a:t>R Basics</a:t>
            </a:r>
          </a:p>
        </p:txBody>
      </p:sp>
      <p:pic>
        <p:nvPicPr>
          <p:cNvPr id="12" name="Picture 11"/>
          <p:cNvPicPr>
            <a:picLocks noChangeAspect="1"/>
          </p:cNvPicPr>
          <p:nvPr/>
        </p:nvPicPr>
        <p:blipFill>
          <a:blip r:embed="rId3"/>
          <a:srcRect/>
          <a:stretch/>
        </p:blipFill>
        <p:spPr>
          <a:xfrm>
            <a:off x="263465" y="398530"/>
            <a:ext cx="5120827" cy="556906"/>
          </a:xfrm>
          <a:prstGeom prst="rect">
            <a:avLst/>
          </a:prstGeom>
        </p:spPr>
      </p:pic>
    </p:spTree>
    <p:extLst>
      <p:ext uri="{BB962C8B-B14F-4D97-AF65-F5344CB8AC3E}">
        <p14:creationId xmlns:p14="http://schemas.microsoft.com/office/powerpoint/2010/main" val="78855916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Using R as a Calculator</a:t>
            </a:r>
            <a:endParaRPr lang="en-US" sz="3200" i="1" dirty="0"/>
          </a:p>
        </p:txBody>
      </p:sp>
      <p:sp>
        <p:nvSpPr>
          <p:cNvPr id="3" name="TextBox 2">
            <a:extLst>
              <a:ext uri="{FF2B5EF4-FFF2-40B4-BE49-F238E27FC236}">
                <a16:creationId xmlns:a16="http://schemas.microsoft.com/office/drawing/2014/main" id="{E1CBDD48-B735-1006-8C70-58110F83D065}"/>
              </a:ext>
            </a:extLst>
          </p:cNvPr>
          <p:cNvSpPr txBox="1"/>
          <p:nvPr/>
        </p:nvSpPr>
        <p:spPr>
          <a:xfrm>
            <a:off x="429869" y="1203159"/>
            <a:ext cx="8284261" cy="1046440"/>
          </a:xfrm>
          <a:prstGeom prst="rect">
            <a:avLst/>
          </a:prstGeom>
          <a:noFill/>
        </p:spPr>
        <p:txBody>
          <a:bodyPr wrap="square" rtlCol="0">
            <a:spAutoFit/>
          </a:bodyPr>
          <a:lstStyle/>
          <a:p>
            <a:pPr marL="457200" indent="-457200">
              <a:spcBef>
                <a:spcPts val="600"/>
              </a:spcBef>
              <a:spcAft>
                <a:spcPts val="600"/>
              </a:spcAft>
              <a:buFont typeface="Arial" panose="020B0604020202020204" pitchFamily="34" charset="0"/>
              <a:buChar char="•"/>
            </a:pPr>
            <a:r>
              <a:rPr lang="en-US" sz="2600" dirty="0"/>
              <a:t>R can do everything a basic calculator can do</a:t>
            </a:r>
          </a:p>
          <a:p>
            <a:pPr marL="457200" indent="-457200">
              <a:spcBef>
                <a:spcPts val="600"/>
              </a:spcBef>
              <a:spcAft>
                <a:spcPts val="600"/>
              </a:spcAft>
              <a:buFont typeface="Arial" panose="020B0604020202020204" pitchFamily="34" charset="0"/>
              <a:buChar char="•"/>
            </a:pPr>
            <a:r>
              <a:rPr lang="en-US" sz="2600" dirty="0"/>
              <a:t>Using R as a calculator is a great first step</a:t>
            </a:r>
          </a:p>
        </p:txBody>
      </p:sp>
      <p:pic>
        <p:nvPicPr>
          <p:cNvPr id="6" name="Picture 5">
            <a:extLst>
              <a:ext uri="{FF2B5EF4-FFF2-40B4-BE49-F238E27FC236}">
                <a16:creationId xmlns:a16="http://schemas.microsoft.com/office/drawing/2014/main" id="{10273A24-77C6-B681-124D-9AA223A05F3D}"/>
              </a:ext>
            </a:extLst>
          </p:cNvPr>
          <p:cNvPicPr>
            <a:picLocks noChangeAspect="1"/>
          </p:cNvPicPr>
          <p:nvPr/>
        </p:nvPicPr>
        <p:blipFill>
          <a:blip r:embed="rId2"/>
          <a:stretch>
            <a:fillRect/>
          </a:stretch>
        </p:blipFill>
        <p:spPr>
          <a:xfrm>
            <a:off x="811862" y="2462114"/>
            <a:ext cx="5523623" cy="2980455"/>
          </a:xfrm>
          <a:prstGeom prst="rect">
            <a:avLst/>
          </a:prstGeom>
        </p:spPr>
      </p:pic>
      <p:sp>
        <p:nvSpPr>
          <p:cNvPr id="7" name="TextBox 6">
            <a:extLst>
              <a:ext uri="{FF2B5EF4-FFF2-40B4-BE49-F238E27FC236}">
                <a16:creationId xmlns:a16="http://schemas.microsoft.com/office/drawing/2014/main" id="{2CC76296-A769-7D22-DA45-6C06679651AA}"/>
              </a:ext>
            </a:extLst>
          </p:cNvPr>
          <p:cNvSpPr txBox="1"/>
          <p:nvPr/>
        </p:nvSpPr>
        <p:spPr>
          <a:xfrm>
            <a:off x="116706" y="5655932"/>
            <a:ext cx="4200189" cy="246221"/>
          </a:xfrm>
          <a:prstGeom prst="rect">
            <a:avLst/>
          </a:prstGeom>
          <a:noFill/>
        </p:spPr>
        <p:txBody>
          <a:bodyPr wrap="none" rtlCol="0">
            <a:spAutoFit/>
          </a:bodyPr>
          <a:lstStyle/>
          <a:p>
            <a:r>
              <a:rPr lang="en-US" sz="1000" dirty="0"/>
              <a:t>Comic by Jessica Wang. Accessed online: https://</a:t>
            </a:r>
            <a:r>
              <a:rPr lang="en-US" sz="1000" dirty="0" err="1"/>
              <a:t>i.redd.it</a:t>
            </a:r>
            <a:r>
              <a:rPr lang="en-US" sz="1000" dirty="0"/>
              <a:t>/dmayt2tc3e551.jpg</a:t>
            </a:r>
          </a:p>
        </p:txBody>
      </p:sp>
    </p:spTree>
    <p:extLst>
      <p:ext uri="{BB962C8B-B14F-4D97-AF65-F5344CB8AC3E}">
        <p14:creationId xmlns:p14="http://schemas.microsoft.com/office/powerpoint/2010/main" val="422250162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Using R as a Calculator</a:t>
            </a:r>
            <a:endParaRPr lang="en-US" sz="3200" i="1" dirty="0"/>
          </a:p>
        </p:txBody>
      </p:sp>
      <p:pic>
        <p:nvPicPr>
          <p:cNvPr id="4" name="Picture 3">
            <a:extLst>
              <a:ext uri="{FF2B5EF4-FFF2-40B4-BE49-F238E27FC236}">
                <a16:creationId xmlns:a16="http://schemas.microsoft.com/office/drawing/2014/main" id="{89D5A01E-E6D0-7697-681C-6F0E95D340A1}"/>
              </a:ext>
            </a:extLst>
          </p:cNvPr>
          <p:cNvPicPr>
            <a:picLocks noChangeAspect="1"/>
          </p:cNvPicPr>
          <p:nvPr/>
        </p:nvPicPr>
        <p:blipFill rotWithShape="1">
          <a:blip r:embed="rId2"/>
          <a:srcRect t="16331"/>
          <a:stretch/>
        </p:blipFill>
        <p:spPr>
          <a:xfrm>
            <a:off x="282913" y="1136774"/>
            <a:ext cx="8284260" cy="4584452"/>
          </a:xfrm>
          <a:prstGeom prst="rect">
            <a:avLst/>
          </a:prstGeom>
        </p:spPr>
      </p:pic>
    </p:spTree>
    <p:extLst>
      <p:ext uri="{BB962C8B-B14F-4D97-AF65-F5344CB8AC3E}">
        <p14:creationId xmlns:p14="http://schemas.microsoft.com/office/powerpoint/2010/main" val="12628291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Using R as a Calculator</a:t>
            </a:r>
            <a:endParaRPr lang="en-US" sz="3200" i="1" dirty="0"/>
          </a:p>
        </p:txBody>
      </p:sp>
      <p:pic>
        <p:nvPicPr>
          <p:cNvPr id="5" name="Picture 4">
            <a:extLst>
              <a:ext uri="{FF2B5EF4-FFF2-40B4-BE49-F238E27FC236}">
                <a16:creationId xmlns:a16="http://schemas.microsoft.com/office/drawing/2014/main" id="{EF240BA4-D92E-6AE5-6F19-6B3A59465F77}"/>
              </a:ext>
            </a:extLst>
          </p:cNvPr>
          <p:cNvPicPr>
            <a:picLocks noChangeAspect="1"/>
          </p:cNvPicPr>
          <p:nvPr/>
        </p:nvPicPr>
        <p:blipFill>
          <a:blip r:embed="rId2"/>
          <a:stretch>
            <a:fillRect/>
          </a:stretch>
        </p:blipFill>
        <p:spPr>
          <a:xfrm>
            <a:off x="429870" y="1113213"/>
            <a:ext cx="7979344" cy="4631574"/>
          </a:xfrm>
          <a:prstGeom prst="rect">
            <a:avLst/>
          </a:prstGeom>
        </p:spPr>
      </p:pic>
    </p:spTree>
    <p:extLst>
      <p:ext uri="{BB962C8B-B14F-4D97-AF65-F5344CB8AC3E}">
        <p14:creationId xmlns:p14="http://schemas.microsoft.com/office/powerpoint/2010/main" val="123789633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Now you try!</a:t>
            </a:r>
          </a:p>
        </p:txBody>
      </p:sp>
      <p:sp>
        <p:nvSpPr>
          <p:cNvPr id="4" name="TextBox 3">
            <a:extLst>
              <a:ext uri="{FF2B5EF4-FFF2-40B4-BE49-F238E27FC236}">
                <a16:creationId xmlns:a16="http://schemas.microsoft.com/office/drawing/2014/main" id="{865D5AA2-9148-F048-F920-939CF2727948}"/>
              </a:ext>
            </a:extLst>
          </p:cNvPr>
          <p:cNvSpPr txBox="1"/>
          <p:nvPr/>
        </p:nvSpPr>
        <p:spPr>
          <a:xfrm>
            <a:off x="429869" y="1230992"/>
            <a:ext cx="8567174" cy="3185487"/>
          </a:xfrm>
          <a:prstGeom prst="rect">
            <a:avLst/>
          </a:prstGeom>
          <a:noFill/>
        </p:spPr>
        <p:txBody>
          <a:bodyPr wrap="square" rtlCol="0">
            <a:spAutoFit/>
          </a:bodyPr>
          <a:lstStyle/>
          <a:p>
            <a:pPr marL="457200" indent="-457200">
              <a:spcBef>
                <a:spcPts val="600"/>
              </a:spcBef>
              <a:spcAft>
                <a:spcPts val="600"/>
              </a:spcAft>
              <a:buFont typeface="Arial" panose="020B0604020202020204" pitchFamily="34" charset="0"/>
              <a:buChar char="•"/>
            </a:pPr>
            <a:r>
              <a:rPr lang="en-US" sz="2600" dirty="0"/>
              <a:t>Use R to do some math? </a:t>
            </a:r>
          </a:p>
          <a:p>
            <a:pPr marL="914400" lvl="1" indent="-457200">
              <a:spcBef>
                <a:spcPts val="600"/>
              </a:spcBef>
              <a:spcAft>
                <a:spcPts val="600"/>
              </a:spcAft>
              <a:buFont typeface="Arial" panose="020B0604020202020204" pitchFamily="34" charset="0"/>
              <a:buChar char="•"/>
            </a:pPr>
            <a:r>
              <a:rPr lang="en-US" sz="2600" dirty="0"/>
              <a:t>Add two numbers together</a:t>
            </a:r>
          </a:p>
          <a:p>
            <a:pPr marL="914400" lvl="1" indent="-457200">
              <a:spcBef>
                <a:spcPts val="600"/>
              </a:spcBef>
              <a:spcAft>
                <a:spcPts val="600"/>
              </a:spcAft>
              <a:buFont typeface="Arial" panose="020B0604020202020204" pitchFamily="34" charset="0"/>
              <a:buChar char="•"/>
            </a:pPr>
            <a:r>
              <a:rPr lang="en-US" sz="2600" dirty="0"/>
              <a:t>Multiply three or more numbers</a:t>
            </a:r>
          </a:p>
          <a:p>
            <a:pPr marL="914400" lvl="1" indent="-457200">
              <a:spcBef>
                <a:spcPts val="600"/>
              </a:spcBef>
              <a:spcAft>
                <a:spcPts val="600"/>
              </a:spcAft>
              <a:buFont typeface="Arial" panose="020B0604020202020204" pitchFamily="34" charset="0"/>
              <a:buChar char="•"/>
            </a:pPr>
            <a:r>
              <a:rPr lang="en-US" sz="2600" dirty="0"/>
              <a:t>Take the square root of a number</a:t>
            </a:r>
          </a:p>
          <a:p>
            <a:pPr>
              <a:spcBef>
                <a:spcPts val="600"/>
              </a:spcBef>
              <a:spcAft>
                <a:spcPts val="600"/>
              </a:spcAft>
            </a:pPr>
            <a:endParaRPr lang="en-US" sz="2600" dirty="0"/>
          </a:p>
          <a:p>
            <a:pPr lvl="1"/>
            <a:endParaRPr lang="en-US" sz="2600" dirty="0"/>
          </a:p>
        </p:txBody>
      </p:sp>
    </p:spTree>
    <p:extLst>
      <p:ext uri="{BB962C8B-B14F-4D97-AF65-F5344CB8AC3E}">
        <p14:creationId xmlns:p14="http://schemas.microsoft.com/office/powerpoint/2010/main" val="19485561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Objects</a:t>
            </a:r>
            <a:endParaRPr lang="en-US" sz="3200" i="1" dirty="0"/>
          </a:p>
        </p:txBody>
      </p:sp>
      <p:pic>
        <p:nvPicPr>
          <p:cNvPr id="4" name="Picture 3">
            <a:extLst>
              <a:ext uri="{FF2B5EF4-FFF2-40B4-BE49-F238E27FC236}">
                <a16:creationId xmlns:a16="http://schemas.microsoft.com/office/drawing/2014/main" id="{8CD09355-3BFE-2FFB-18E9-BE108668BEE0}"/>
              </a:ext>
            </a:extLst>
          </p:cNvPr>
          <p:cNvPicPr>
            <a:picLocks noChangeAspect="1"/>
          </p:cNvPicPr>
          <p:nvPr/>
        </p:nvPicPr>
        <p:blipFill>
          <a:blip r:embed="rId3"/>
          <a:stretch>
            <a:fillRect/>
          </a:stretch>
        </p:blipFill>
        <p:spPr>
          <a:xfrm>
            <a:off x="816428" y="1269710"/>
            <a:ext cx="7772400" cy="3976136"/>
          </a:xfrm>
          <a:prstGeom prst="rect">
            <a:avLst/>
          </a:prstGeom>
        </p:spPr>
      </p:pic>
    </p:spTree>
    <p:extLst>
      <p:ext uri="{BB962C8B-B14F-4D97-AF65-F5344CB8AC3E}">
        <p14:creationId xmlns:p14="http://schemas.microsoft.com/office/powerpoint/2010/main" val="204566528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9E432FD-E4F3-E0DE-5630-D9A0DA173B05}"/>
              </a:ext>
            </a:extLst>
          </p:cNvPr>
          <p:cNvPicPr>
            <a:picLocks noChangeAspect="1"/>
          </p:cNvPicPr>
          <p:nvPr/>
        </p:nvPicPr>
        <p:blipFill>
          <a:blip r:embed="rId2"/>
          <a:stretch>
            <a:fillRect/>
          </a:stretch>
        </p:blipFill>
        <p:spPr>
          <a:xfrm>
            <a:off x="244929" y="877881"/>
            <a:ext cx="8462455" cy="4771805"/>
          </a:xfrm>
          <a:prstGeom prst="rect">
            <a:avLst/>
          </a:prstGeom>
        </p:spPr>
      </p:pic>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Objects</a:t>
            </a:r>
          </a:p>
        </p:txBody>
      </p:sp>
      <p:sp>
        <p:nvSpPr>
          <p:cNvPr id="7" name="TextBox 6">
            <a:extLst>
              <a:ext uri="{FF2B5EF4-FFF2-40B4-BE49-F238E27FC236}">
                <a16:creationId xmlns:a16="http://schemas.microsoft.com/office/drawing/2014/main" id="{93CDCEF7-5D76-747D-BA86-FECB865CD0A8}"/>
              </a:ext>
            </a:extLst>
          </p:cNvPr>
          <p:cNvSpPr txBox="1"/>
          <p:nvPr/>
        </p:nvSpPr>
        <p:spPr>
          <a:xfrm>
            <a:off x="5853793" y="2008438"/>
            <a:ext cx="2163536" cy="646331"/>
          </a:xfrm>
          <a:prstGeom prst="rect">
            <a:avLst/>
          </a:prstGeom>
          <a:noFill/>
        </p:spPr>
        <p:txBody>
          <a:bodyPr wrap="square" rtlCol="0">
            <a:spAutoFit/>
          </a:bodyPr>
          <a:lstStyle/>
          <a:p>
            <a:pPr algn="ctr"/>
            <a:r>
              <a:rPr lang="en-US" dirty="0">
                <a:solidFill>
                  <a:schemeClr val="bg1"/>
                </a:solidFill>
              </a:rPr>
              <a:t>Our new objects are shown in this corner</a:t>
            </a:r>
          </a:p>
        </p:txBody>
      </p:sp>
      <p:sp>
        <p:nvSpPr>
          <p:cNvPr id="6" name="Oval 5">
            <a:extLst>
              <a:ext uri="{FF2B5EF4-FFF2-40B4-BE49-F238E27FC236}">
                <a16:creationId xmlns:a16="http://schemas.microsoft.com/office/drawing/2014/main" id="{7E605F18-C0A3-EE2C-D3B2-E8DBAC9A702D}"/>
              </a:ext>
            </a:extLst>
          </p:cNvPr>
          <p:cNvSpPr/>
          <p:nvPr/>
        </p:nvSpPr>
        <p:spPr>
          <a:xfrm>
            <a:off x="5490482" y="1185396"/>
            <a:ext cx="2890159" cy="2053513"/>
          </a:xfrm>
          <a:prstGeom prst="ellipse">
            <a:avLst/>
          </a:prstGeom>
          <a:noFill/>
          <a:ln w="76200">
            <a:solidFill>
              <a:schemeClr val="accent6">
                <a:lumMod val="10000"/>
                <a:lumOff val="9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933494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8093644"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Use (numeric) objects to do Math</a:t>
            </a:r>
          </a:p>
        </p:txBody>
      </p:sp>
      <p:pic>
        <p:nvPicPr>
          <p:cNvPr id="5" name="Picture 4">
            <a:extLst>
              <a:ext uri="{FF2B5EF4-FFF2-40B4-BE49-F238E27FC236}">
                <a16:creationId xmlns:a16="http://schemas.microsoft.com/office/drawing/2014/main" id="{B81B03E1-4F87-640A-AE4D-B8C162764A87}"/>
              </a:ext>
            </a:extLst>
          </p:cNvPr>
          <p:cNvPicPr>
            <a:picLocks noChangeAspect="1"/>
          </p:cNvPicPr>
          <p:nvPr/>
        </p:nvPicPr>
        <p:blipFill>
          <a:blip r:embed="rId2"/>
          <a:stretch>
            <a:fillRect/>
          </a:stretch>
        </p:blipFill>
        <p:spPr>
          <a:xfrm>
            <a:off x="429870" y="1052572"/>
            <a:ext cx="7772400" cy="4345271"/>
          </a:xfrm>
          <a:prstGeom prst="rect">
            <a:avLst/>
          </a:prstGeom>
        </p:spPr>
      </p:pic>
    </p:spTree>
    <p:extLst>
      <p:ext uri="{BB962C8B-B14F-4D97-AF65-F5344CB8AC3E}">
        <p14:creationId xmlns:p14="http://schemas.microsoft.com/office/powerpoint/2010/main" val="388513517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Now you try!</a:t>
            </a:r>
          </a:p>
        </p:txBody>
      </p:sp>
      <p:sp>
        <p:nvSpPr>
          <p:cNvPr id="4" name="TextBox 3">
            <a:extLst>
              <a:ext uri="{FF2B5EF4-FFF2-40B4-BE49-F238E27FC236}">
                <a16:creationId xmlns:a16="http://schemas.microsoft.com/office/drawing/2014/main" id="{865D5AA2-9148-F048-F920-939CF2727948}"/>
              </a:ext>
            </a:extLst>
          </p:cNvPr>
          <p:cNvSpPr txBox="1"/>
          <p:nvPr/>
        </p:nvSpPr>
        <p:spPr>
          <a:xfrm>
            <a:off x="429869" y="1230992"/>
            <a:ext cx="4680973" cy="4785926"/>
          </a:xfrm>
          <a:prstGeom prst="rect">
            <a:avLst/>
          </a:prstGeom>
          <a:noFill/>
        </p:spPr>
        <p:txBody>
          <a:bodyPr wrap="square" rtlCol="0">
            <a:spAutoFit/>
          </a:bodyPr>
          <a:lstStyle/>
          <a:p>
            <a:pPr marL="457200" indent="-457200">
              <a:spcBef>
                <a:spcPts val="600"/>
              </a:spcBef>
              <a:spcAft>
                <a:spcPts val="600"/>
              </a:spcAft>
              <a:buFont typeface="Arial" panose="020B0604020202020204" pitchFamily="34" charset="0"/>
              <a:buChar char="•"/>
            </a:pPr>
            <a:r>
              <a:rPr lang="en-US" sz="2600" dirty="0"/>
              <a:t>Pick your favorite number, and save it as an object</a:t>
            </a:r>
          </a:p>
          <a:p>
            <a:pPr marL="457200" indent="-457200">
              <a:spcBef>
                <a:spcPts val="600"/>
              </a:spcBef>
              <a:spcAft>
                <a:spcPts val="600"/>
              </a:spcAft>
              <a:buFont typeface="Arial" panose="020B0604020202020204" pitchFamily="34" charset="0"/>
              <a:buChar char="•"/>
            </a:pPr>
            <a:r>
              <a:rPr lang="en-US" sz="2600" dirty="0"/>
              <a:t>Pick another number, and save it as another object</a:t>
            </a:r>
          </a:p>
          <a:p>
            <a:pPr marL="457200" indent="-457200">
              <a:spcBef>
                <a:spcPts val="600"/>
              </a:spcBef>
              <a:spcAft>
                <a:spcPts val="600"/>
              </a:spcAft>
              <a:buFont typeface="Arial" panose="020B0604020202020204" pitchFamily="34" charset="0"/>
              <a:buChar char="•"/>
            </a:pPr>
            <a:r>
              <a:rPr lang="en-US" sz="2600" dirty="0"/>
              <a:t>Do one basic calculation (e.g., addition) with your objects</a:t>
            </a:r>
          </a:p>
          <a:p>
            <a:pPr>
              <a:spcBef>
                <a:spcPts val="600"/>
              </a:spcBef>
              <a:spcAft>
                <a:spcPts val="600"/>
              </a:spcAft>
            </a:pPr>
            <a:endParaRPr lang="en-US" sz="2600" dirty="0"/>
          </a:p>
          <a:p>
            <a:pPr algn="ctr">
              <a:spcBef>
                <a:spcPts val="600"/>
              </a:spcBef>
              <a:spcAft>
                <a:spcPts val="600"/>
              </a:spcAft>
            </a:pPr>
            <a:r>
              <a:rPr lang="en-US" sz="2600" dirty="0">
                <a:solidFill>
                  <a:schemeClr val="bg1">
                    <a:lumMod val="50000"/>
                  </a:schemeClr>
                </a:solidFill>
              </a:rPr>
              <a:t>(You may run into issues, that’s okay! We’ll talk them through.)</a:t>
            </a:r>
          </a:p>
          <a:p>
            <a:pPr lvl="1"/>
            <a:endParaRPr lang="en-US" sz="2600" dirty="0"/>
          </a:p>
        </p:txBody>
      </p:sp>
      <p:pic>
        <p:nvPicPr>
          <p:cNvPr id="6" name="Picture 5">
            <a:extLst>
              <a:ext uri="{FF2B5EF4-FFF2-40B4-BE49-F238E27FC236}">
                <a16:creationId xmlns:a16="http://schemas.microsoft.com/office/drawing/2014/main" id="{3E9CC683-7F95-2F00-24AB-6E6B864DC121}"/>
              </a:ext>
            </a:extLst>
          </p:cNvPr>
          <p:cNvPicPr>
            <a:picLocks noChangeAspect="1"/>
          </p:cNvPicPr>
          <p:nvPr/>
        </p:nvPicPr>
        <p:blipFill>
          <a:blip r:embed="rId3"/>
          <a:stretch>
            <a:fillRect/>
          </a:stretch>
        </p:blipFill>
        <p:spPr>
          <a:xfrm>
            <a:off x="5760510" y="280073"/>
            <a:ext cx="2953619" cy="5255313"/>
          </a:xfrm>
          <a:prstGeom prst="rect">
            <a:avLst/>
          </a:prstGeom>
        </p:spPr>
      </p:pic>
      <p:sp>
        <p:nvSpPr>
          <p:cNvPr id="7" name="TextBox 6">
            <a:extLst>
              <a:ext uri="{FF2B5EF4-FFF2-40B4-BE49-F238E27FC236}">
                <a16:creationId xmlns:a16="http://schemas.microsoft.com/office/drawing/2014/main" id="{B50ACB0E-D7ED-4885-9B0F-F1241F53F3D5}"/>
              </a:ext>
            </a:extLst>
          </p:cNvPr>
          <p:cNvSpPr txBox="1"/>
          <p:nvPr/>
        </p:nvSpPr>
        <p:spPr>
          <a:xfrm>
            <a:off x="7659855" y="5657627"/>
            <a:ext cx="1533132" cy="538609"/>
          </a:xfrm>
          <a:prstGeom prst="rect">
            <a:avLst/>
          </a:prstGeom>
          <a:noFill/>
        </p:spPr>
        <p:txBody>
          <a:bodyPr wrap="square" rtlCol="0">
            <a:spAutoFit/>
          </a:bodyPr>
          <a:lstStyle/>
          <a:p>
            <a:pPr>
              <a:spcBef>
                <a:spcPts val="600"/>
              </a:spcBef>
              <a:spcAft>
                <a:spcPts val="600"/>
              </a:spcAft>
            </a:pPr>
            <a:r>
              <a:rPr lang="en-US" sz="1200" dirty="0"/>
              <a:t>Figure credit: XKCD</a:t>
            </a:r>
          </a:p>
          <a:p>
            <a:pPr lvl="1"/>
            <a:endParaRPr lang="en-US" sz="1200" dirty="0"/>
          </a:p>
        </p:txBody>
      </p:sp>
    </p:spTree>
    <p:extLst>
      <p:ext uri="{BB962C8B-B14F-4D97-AF65-F5344CB8AC3E}">
        <p14:creationId xmlns:p14="http://schemas.microsoft.com/office/powerpoint/2010/main" val="17100445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Introductions</a:t>
            </a:r>
          </a:p>
        </p:txBody>
      </p:sp>
      <p:sp>
        <p:nvSpPr>
          <p:cNvPr id="3" name="TextBox 2">
            <a:extLst>
              <a:ext uri="{FF2B5EF4-FFF2-40B4-BE49-F238E27FC236}">
                <a16:creationId xmlns:a16="http://schemas.microsoft.com/office/drawing/2014/main" id="{02C9C354-71E1-04CE-2CA9-96EEA81674DF}"/>
              </a:ext>
            </a:extLst>
          </p:cNvPr>
          <p:cNvSpPr txBox="1"/>
          <p:nvPr/>
        </p:nvSpPr>
        <p:spPr>
          <a:xfrm>
            <a:off x="429869" y="1230992"/>
            <a:ext cx="8284261" cy="2154436"/>
          </a:xfrm>
          <a:prstGeom prst="rect">
            <a:avLst/>
          </a:prstGeom>
          <a:noFill/>
        </p:spPr>
        <p:txBody>
          <a:bodyPr wrap="square" rtlCol="0">
            <a:spAutoFit/>
          </a:bodyPr>
          <a:lstStyle/>
          <a:p>
            <a:pPr marL="457200" indent="-457200">
              <a:spcBef>
                <a:spcPts val="600"/>
              </a:spcBef>
              <a:spcAft>
                <a:spcPts val="600"/>
              </a:spcAft>
              <a:buFont typeface="Arial" panose="020B0604020202020204" pitchFamily="34" charset="0"/>
              <a:buChar char="•"/>
            </a:pPr>
            <a:r>
              <a:rPr lang="en-US" sz="2600" dirty="0"/>
              <a:t>Your name</a:t>
            </a:r>
          </a:p>
          <a:p>
            <a:pPr marL="457200" indent="-457200">
              <a:spcBef>
                <a:spcPts val="600"/>
              </a:spcBef>
              <a:spcAft>
                <a:spcPts val="600"/>
              </a:spcAft>
              <a:buFont typeface="Arial" panose="020B0604020202020204" pitchFamily="34" charset="0"/>
              <a:buChar char="•"/>
            </a:pPr>
            <a:r>
              <a:rPr lang="en-US" sz="2600" dirty="0"/>
              <a:t>What you do for school, work, and/or fun</a:t>
            </a:r>
          </a:p>
          <a:p>
            <a:pPr marL="457200" indent="-457200">
              <a:spcBef>
                <a:spcPts val="600"/>
              </a:spcBef>
              <a:spcAft>
                <a:spcPts val="600"/>
              </a:spcAft>
              <a:buFont typeface="Arial" panose="020B0604020202020204" pitchFamily="34" charset="0"/>
              <a:buChar char="•"/>
            </a:pPr>
            <a:r>
              <a:rPr lang="en-US" sz="2600" dirty="0"/>
              <a:t>Why you signed up for this class</a:t>
            </a:r>
          </a:p>
          <a:p>
            <a:pPr marL="457200" indent="-457200">
              <a:spcBef>
                <a:spcPts val="600"/>
              </a:spcBef>
              <a:spcAft>
                <a:spcPts val="600"/>
              </a:spcAft>
              <a:buFont typeface="Arial" panose="020B0604020202020204" pitchFamily="34" charset="0"/>
              <a:buChar char="•"/>
            </a:pPr>
            <a:r>
              <a:rPr lang="en-US" sz="2600" dirty="0"/>
              <a:t>Have you ever used R before?</a:t>
            </a:r>
          </a:p>
        </p:txBody>
      </p:sp>
    </p:spTree>
    <p:extLst>
      <p:ext uri="{BB962C8B-B14F-4D97-AF65-F5344CB8AC3E}">
        <p14:creationId xmlns:p14="http://schemas.microsoft.com/office/powerpoint/2010/main" val="346986217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Data types in R</a:t>
            </a:r>
            <a:endParaRPr lang="en-US" sz="3200" i="1" dirty="0"/>
          </a:p>
        </p:txBody>
      </p:sp>
      <p:sp>
        <p:nvSpPr>
          <p:cNvPr id="5" name="TextBox 4">
            <a:extLst>
              <a:ext uri="{FF2B5EF4-FFF2-40B4-BE49-F238E27FC236}">
                <a16:creationId xmlns:a16="http://schemas.microsoft.com/office/drawing/2014/main" id="{44B57F83-DFA1-874E-3AE5-BEECEF97DE44}"/>
              </a:ext>
            </a:extLst>
          </p:cNvPr>
          <p:cNvSpPr txBox="1"/>
          <p:nvPr/>
        </p:nvSpPr>
        <p:spPr>
          <a:xfrm>
            <a:off x="429869" y="1040491"/>
            <a:ext cx="8284261" cy="2000548"/>
          </a:xfrm>
          <a:prstGeom prst="rect">
            <a:avLst/>
          </a:prstGeom>
          <a:noFill/>
        </p:spPr>
        <p:txBody>
          <a:bodyPr wrap="square" rtlCol="0">
            <a:spAutoFit/>
          </a:bodyPr>
          <a:lstStyle/>
          <a:p>
            <a:pPr marL="457200" indent="-457200">
              <a:spcBef>
                <a:spcPts val="600"/>
              </a:spcBef>
              <a:spcAft>
                <a:spcPts val="600"/>
              </a:spcAft>
              <a:buFont typeface="Arial" panose="020B0604020202020204" pitchFamily="34" charset="0"/>
              <a:buChar char="•"/>
            </a:pPr>
            <a:r>
              <a:rPr lang="en-US" sz="2600" b="1" dirty="0"/>
              <a:t>numeric: </a:t>
            </a:r>
            <a:r>
              <a:rPr lang="en-US" sz="2600" dirty="0"/>
              <a:t>a number (e.g., -1, 0, 893243.343)</a:t>
            </a:r>
            <a:endParaRPr lang="en-US" sz="2600" b="1" dirty="0"/>
          </a:p>
          <a:p>
            <a:pPr marL="457200" indent="-457200">
              <a:spcBef>
                <a:spcPts val="600"/>
              </a:spcBef>
              <a:spcAft>
                <a:spcPts val="600"/>
              </a:spcAft>
              <a:buFont typeface="Arial" panose="020B0604020202020204" pitchFamily="34" charset="0"/>
              <a:buChar char="•"/>
            </a:pPr>
            <a:r>
              <a:rPr lang="en-US" sz="2600" b="1" dirty="0"/>
              <a:t>logical: </a:t>
            </a:r>
            <a:r>
              <a:rPr lang="en-US" sz="2600" dirty="0"/>
              <a:t>TRUE or FALSE</a:t>
            </a:r>
            <a:endParaRPr lang="en-US" sz="2600" b="1" dirty="0"/>
          </a:p>
          <a:p>
            <a:pPr marL="457200" indent="-457200">
              <a:spcBef>
                <a:spcPts val="600"/>
              </a:spcBef>
              <a:spcAft>
                <a:spcPts val="600"/>
              </a:spcAft>
              <a:buFont typeface="Arial" panose="020B0604020202020204" pitchFamily="34" charset="0"/>
              <a:buChar char="•"/>
            </a:pPr>
            <a:r>
              <a:rPr lang="en-US" sz="2600" b="1" dirty="0"/>
              <a:t>character: </a:t>
            </a:r>
            <a:r>
              <a:rPr lang="en-US" sz="2600" dirty="0"/>
              <a:t>letters and words                                              (tricky – or a number stored as a string)</a:t>
            </a:r>
            <a:endParaRPr lang="en-US" sz="2600" b="1" dirty="0"/>
          </a:p>
        </p:txBody>
      </p:sp>
      <p:pic>
        <p:nvPicPr>
          <p:cNvPr id="7" name="Picture 6">
            <a:extLst>
              <a:ext uri="{FF2B5EF4-FFF2-40B4-BE49-F238E27FC236}">
                <a16:creationId xmlns:a16="http://schemas.microsoft.com/office/drawing/2014/main" id="{B797FFEB-2560-48A0-579D-A91D96047B07}"/>
              </a:ext>
            </a:extLst>
          </p:cNvPr>
          <p:cNvPicPr>
            <a:picLocks noChangeAspect="1"/>
          </p:cNvPicPr>
          <p:nvPr/>
        </p:nvPicPr>
        <p:blipFill>
          <a:blip r:embed="rId2"/>
          <a:stretch>
            <a:fillRect/>
          </a:stretch>
        </p:blipFill>
        <p:spPr>
          <a:xfrm>
            <a:off x="3973168" y="3240231"/>
            <a:ext cx="4572000" cy="2438050"/>
          </a:xfrm>
          <a:prstGeom prst="rect">
            <a:avLst/>
          </a:prstGeom>
        </p:spPr>
      </p:pic>
      <p:sp>
        <p:nvSpPr>
          <p:cNvPr id="8" name="TextBox 7">
            <a:extLst>
              <a:ext uri="{FF2B5EF4-FFF2-40B4-BE49-F238E27FC236}">
                <a16:creationId xmlns:a16="http://schemas.microsoft.com/office/drawing/2014/main" id="{6583605E-2874-3DF9-B994-C90717DA9F3A}"/>
              </a:ext>
            </a:extLst>
          </p:cNvPr>
          <p:cNvSpPr txBox="1"/>
          <p:nvPr/>
        </p:nvSpPr>
        <p:spPr>
          <a:xfrm>
            <a:off x="429869" y="3468831"/>
            <a:ext cx="2835845" cy="1292662"/>
          </a:xfrm>
          <a:prstGeom prst="rect">
            <a:avLst/>
          </a:prstGeom>
          <a:noFill/>
        </p:spPr>
        <p:txBody>
          <a:bodyPr wrap="square" rtlCol="0">
            <a:spAutoFit/>
          </a:bodyPr>
          <a:lstStyle/>
          <a:p>
            <a:pPr>
              <a:spcBef>
                <a:spcPts val="600"/>
              </a:spcBef>
              <a:spcAft>
                <a:spcPts val="600"/>
              </a:spcAft>
            </a:pPr>
            <a:r>
              <a:rPr lang="en-US" sz="2600" dirty="0"/>
              <a:t>is() will help us learn the data type of a given object</a:t>
            </a:r>
          </a:p>
        </p:txBody>
      </p:sp>
    </p:spTree>
    <p:extLst>
      <p:ext uri="{BB962C8B-B14F-4D97-AF65-F5344CB8AC3E}">
        <p14:creationId xmlns:p14="http://schemas.microsoft.com/office/powerpoint/2010/main" val="307697124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Numeric Data</a:t>
            </a:r>
          </a:p>
        </p:txBody>
      </p:sp>
      <p:pic>
        <p:nvPicPr>
          <p:cNvPr id="3" name="Picture 2">
            <a:extLst>
              <a:ext uri="{FF2B5EF4-FFF2-40B4-BE49-F238E27FC236}">
                <a16:creationId xmlns:a16="http://schemas.microsoft.com/office/drawing/2014/main" id="{CE8F22A3-6B70-18A3-D922-DC2F74E2BD0E}"/>
              </a:ext>
            </a:extLst>
          </p:cNvPr>
          <p:cNvPicPr>
            <a:picLocks noChangeAspect="1"/>
          </p:cNvPicPr>
          <p:nvPr/>
        </p:nvPicPr>
        <p:blipFill>
          <a:blip r:embed="rId2"/>
          <a:stretch>
            <a:fillRect/>
          </a:stretch>
        </p:blipFill>
        <p:spPr>
          <a:xfrm>
            <a:off x="685800" y="877881"/>
            <a:ext cx="7772400" cy="4220097"/>
          </a:xfrm>
          <a:prstGeom prst="rect">
            <a:avLst/>
          </a:prstGeom>
        </p:spPr>
      </p:pic>
    </p:spTree>
    <p:extLst>
      <p:ext uri="{BB962C8B-B14F-4D97-AF65-F5344CB8AC3E}">
        <p14:creationId xmlns:p14="http://schemas.microsoft.com/office/powerpoint/2010/main" val="97141918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Character Data</a:t>
            </a:r>
          </a:p>
        </p:txBody>
      </p:sp>
      <p:pic>
        <p:nvPicPr>
          <p:cNvPr id="3" name="Picture 2">
            <a:extLst>
              <a:ext uri="{FF2B5EF4-FFF2-40B4-BE49-F238E27FC236}">
                <a16:creationId xmlns:a16="http://schemas.microsoft.com/office/drawing/2014/main" id="{9634E49A-5FB7-FB28-3245-F6B5C300C00E}"/>
              </a:ext>
            </a:extLst>
          </p:cNvPr>
          <p:cNvPicPr>
            <a:picLocks noChangeAspect="1"/>
          </p:cNvPicPr>
          <p:nvPr/>
        </p:nvPicPr>
        <p:blipFill>
          <a:blip r:embed="rId2"/>
          <a:stretch>
            <a:fillRect/>
          </a:stretch>
        </p:blipFill>
        <p:spPr>
          <a:xfrm>
            <a:off x="429870" y="1215382"/>
            <a:ext cx="8583502" cy="1870763"/>
          </a:xfrm>
          <a:prstGeom prst="rect">
            <a:avLst/>
          </a:prstGeom>
        </p:spPr>
      </p:pic>
    </p:spTree>
    <p:extLst>
      <p:ext uri="{BB962C8B-B14F-4D97-AF65-F5344CB8AC3E}">
        <p14:creationId xmlns:p14="http://schemas.microsoft.com/office/powerpoint/2010/main" val="66155602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Logical Data</a:t>
            </a:r>
          </a:p>
        </p:txBody>
      </p:sp>
      <p:pic>
        <p:nvPicPr>
          <p:cNvPr id="4" name="Picture 3">
            <a:extLst>
              <a:ext uri="{FF2B5EF4-FFF2-40B4-BE49-F238E27FC236}">
                <a16:creationId xmlns:a16="http://schemas.microsoft.com/office/drawing/2014/main" id="{24C15B55-1C0F-F8EA-A2D4-0DECE75E880E}"/>
              </a:ext>
            </a:extLst>
          </p:cNvPr>
          <p:cNvPicPr>
            <a:picLocks noChangeAspect="1"/>
          </p:cNvPicPr>
          <p:nvPr/>
        </p:nvPicPr>
        <p:blipFill>
          <a:blip r:embed="rId2"/>
          <a:stretch>
            <a:fillRect/>
          </a:stretch>
        </p:blipFill>
        <p:spPr>
          <a:xfrm>
            <a:off x="310242" y="1078616"/>
            <a:ext cx="8882509" cy="2187098"/>
          </a:xfrm>
          <a:prstGeom prst="rect">
            <a:avLst/>
          </a:prstGeom>
        </p:spPr>
      </p:pic>
    </p:spTree>
    <p:extLst>
      <p:ext uri="{BB962C8B-B14F-4D97-AF65-F5344CB8AC3E}">
        <p14:creationId xmlns:p14="http://schemas.microsoft.com/office/powerpoint/2010/main" val="427637478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Check your understanding</a:t>
            </a:r>
          </a:p>
        </p:txBody>
      </p:sp>
      <p:pic>
        <p:nvPicPr>
          <p:cNvPr id="4" name="Picture 3">
            <a:extLst>
              <a:ext uri="{FF2B5EF4-FFF2-40B4-BE49-F238E27FC236}">
                <a16:creationId xmlns:a16="http://schemas.microsoft.com/office/drawing/2014/main" id="{891A6DF1-3A6C-458E-F97F-864BE88C5DA7}"/>
              </a:ext>
            </a:extLst>
          </p:cNvPr>
          <p:cNvPicPr>
            <a:picLocks noChangeAspect="1"/>
          </p:cNvPicPr>
          <p:nvPr/>
        </p:nvPicPr>
        <p:blipFill>
          <a:blip r:embed="rId2"/>
          <a:stretch>
            <a:fillRect/>
          </a:stretch>
        </p:blipFill>
        <p:spPr>
          <a:xfrm>
            <a:off x="685800" y="1016486"/>
            <a:ext cx="7772400" cy="4351099"/>
          </a:xfrm>
          <a:prstGeom prst="rect">
            <a:avLst/>
          </a:prstGeom>
        </p:spPr>
      </p:pic>
      <p:sp>
        <p:nvSpPr>
          <p:cNvPr id="6" name="Rectangle 5">
            <a:extLst>
              <a:ext uri="{FF2B5EF4-FFF2-40B4-BE49-F238E27FC236}">
                <a16:creationId xmlns:a16="http://schemas.microsoft.com/office/drawing/2014/main" id="{9DF32FB3-AE63-EC9F-DDFE-080784618924}"/>
              </a:ext>
            </a:extLst>
          </p:cNvPr>
          <p:cNvSpPr/>
          <p:nvPr/>
        </p:nvSpPr>
        <p:spPr>
          <a:xfrm>
            <a:off x="685800" y="1898229"/>
            <a:ext cx="3928866" cy="522513"/>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49A85F2E-413C-9A32-AA99-E7F1351EFDF2}"/>
              </a:ext>
            </a:extLst>
          </p:cNvPr>
          <p:cNvSpPr/>
          <p:nvPr/>
        </p:nvSpPr>
        <p:spPr>
          <a:xfrm>
            <a:off x="685800" y="3032865"/>
            <a:ext cx="3928866" cy="522513"/>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DF3CDEE-8B6A-1A67-64AF-82621E4F1CFF}"/>
              </a:ext>
            </a:extLst>
          </p:cNvPr>
          <p:cNvSpPr/>
          <p:nvPr/>
        </p:nvSpPr>
        <p:spPr>
          <a:xfrm>
            <a:off x="643134" y="4265483"/>
            <a:ext cx="7772400" cy="114300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8442810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Check your understanding</a:t>
            </a:r>
          </a:p>
        </p:txBody>
      </p:sp>
      <p:pic>
        <p:nvPicPr>
          <p:cNvPr id="4" name="Picture 3">
            <a:extLst>
              <a:ext uri="{FF2B5EF4-FFF2-40B4-BE49-F238E27FC236}">
                <a16:creationId xmlns:a16="http://schemas.microsoft.com/office/drawing/2014/main" id="{891A6DF1-3A6C-458E-F97F-864BE88C5DA7}"/>
              </a:ext>
            </a:extLst>
          </p:cNvPr>
          <p:cNvPicPr>
            <a:picLocks noChangeAspect="1"/>
          </p:cNvPicPr>
          <p:nvPr/>
        </p:nvPicPr>
        <p:blipFill>
          <a:blip r:embed="rId2"/>
          <a:stretch>
            <a:fillRect/>
          </a:stretch>
        </p:blipFill>
        <p:spPr>
          <a:xfrm>
            <a:off x="685800" y="1016486"/>
            <a:ext cx="7772400" cy="4351099"/>
          </a:xfrm>
          <a:prstGeom prst="rect">
            <a:avLst/>
          </a:prstGeom>
        </p:spPr>
      </p:pic>
    </p:spTree>
    <p:extLst>
      <p:ext uri="{BB962C8B-B14F-4D97-AF65-F5344CB8AC3E}">
        <p14:creationId xmlns:p14="http://schemas.microsoft.com/office/powerpoint/2010/main" val="74301663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1609F0F-8AA3-2785-A426-D9E47A95E0C4}"/>
              </a:ext>
            </a:extLst>
          </p:cNvPr>
          <p:cNvPicPr>
            <a:picLocks noChangeAspect="1"/>
          </p:cNvPicPr>
          <p:nvPr/>
        </p:nvPicPr>
        <p:blipFill>
          <a:blip r:embed="rId2"/>
          <a:stretch>
            <a:fillRect/>
          </a:stretch>
        </p:blipFill>
        <p:spPr>
          <a:xfrm>
            <a:off x="947057" y="866609"/>
            <a:ext cx="7772400" cy="4328305"/>
          </a:xfrm>
          <a:prstGeom prst="rect">
            <a:avLst/>
          </a:prstGeom>
        </p:spPr>
      </p:pic>
      <p:sp>
        <p:nvSpPr>
          <p:cNvPr id="4" name="TextBox 3">
            <a:extLst>
              <a:ext uri="{FF2B5EF4-FFF2-40B4-BE49-F238E27FC236}">
                <a16:creationId xmlns:a16="http://schemas.microsoft.com/office/drawing/2014/main" id="{2B6B408E-9D50-ACA2-F5B1-6BF433C4D3E0}"/>
              </a:ext>
            </a:extLst>
          </p:cNvPr>
          <p:cNvSpPr txBox="1"/>
          <p:nvPr/>
        </p:nvSpPr>
        <p:spPr>
          <a:xfrm>
            <a:off x="212271" y="5498664"/>
            <a:ext cx="2300630" cy="400110"/>
          </a:xfrm>
          <a:prstGeom prst="rect">
            <a:avLst/>
          </a:prstGeom>
          <a:noFill/>
        </p:spPr>
        <p:txBody>
          <a:bodyPr wrap="none" rtlCol="0">
            <a:spAutoFit/>
          </a:bodyPr>
          <a:lstStyle/>
          <a:p>
            <a:r>
              <a:rPr lang="en-US" sz="1000" dirty="0"/>
              <a:t>Artwork by </a:t>
            </a:r>
            <a:r>
              <a:rPr lang="en-US" sz="1000" u="sng" dirty="0">
                <a:hlinkClick r:id="rId3">
                  <a:extLst>
                    <a:ext uri="{A12FA001-AC4F-418D-AE19-62706E023703}">
                      <ahyp:hlinkClr xmlns:ahyp="http://schemas.microsoft.com/office/drawing/2018/hyperlinkcolor" val="tx"/>
                    </a:ext>
                  </a:extLst>
                </a:hlinkClick>
              </a:rPr>
              <a:t>Allison Horst</a:t>
            </a:r>
            <a:endParaRPr lang="en-US" sz="1000" u="sng" dirty="0"/>
          </a:p>
          <a:p>
            <a:r>
              <a:rPr lang="en-US" sz="1000" dirty="0"/>
              <a:t>https://</a:t>
            </a:r>
            <a:r>
              <a:rPr lang="en-US" sz="1000" dirty="0" err="1"/>
              <a:t>allisonhorst.com</a:t>
            </a:r>
            <a:r>
              <a:rPr lang="en-US" sz="1000" dirty="0"/>
              <a:t>/everything-else</a:t>
            </a:r>
          </a:p>
        </p:txBody>
      </p:sp>
    </p:spTree>
    <p:extLst>
      <p:ext uri="{BB962C8B-B14F-4D97-AF65-F5344CB8AC3E}">
        <p14:creationId xmlns:p14="http://schemas.microsoft.com/office/powerpoint/2010/main" val="311191548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Rules for naming objects</a:t>
            </a:r>
          </a:p>
        </p:txBody>
      </p:sp>
      <p:sp>
        <p:nvSpPr>
          <p:cNvPr id="4" name="TextBox 3">
            <a:extLst>
              <a:ext uri="{FF2B5EF4-FFF2-40B4-BE49-F238E27FC236}">
                <a16:creationId xmlns:a16="http://schemas.microsoft.com/office/drawing/2014/main" id="{865D5AA2-9148-F048-F920-939CF2727948}"/>
              </a:ext>
            </a:extLst>
          </p:cNvPr>
          <p:cNvSpPr txBox="1"/>
          <p:nvPr/>
        </p:nvSpPr>
        <p:spPr>
          <a:xfrm>
            <a:off x="429869" y="1230992"/>
            <a:ext cx="8060987" cy="4616648"/>
          </a:xfrm>
          <a:prstGeom prst="rect">
            <a:avLst/>
          </a:prstGeom>
          <a:noFill/>
        </p:spPr>
        <p:txBody>
          <a:bodyPr wrap="square" rtlCol="0">
            <a:spAutoFit/>
          </a:bodyPr>
          <a:lstStyle/>
          <a:p>
            <a:pPr marL="457200" indent="-457200">
              <a:spcBef>
                <a:spcPts val="600"/>
              </a:spcBef>
              <a:spcAft>
                <a:spcPts val="600"/>
              </a:spcAft>
              <a:buFont typeface="Arial" panose="020B0604020202020204" pitchFamily="34" charset="0"/>
              <a:buChar char="•"/>
            </a:pPr>
            <a:r>
              <a:rPr lang="en-US" sz="2600" b="1" dirty="0"/>
              <a:t>General naming requirement</a:t>
            </a:r>
            <a:r>
              <a:rPr lang="en-US" sz="2600" dirty="0"/>
              <a:t>: a variable name can’t start with a number or a dot (.)</a:t>
            </a:r>
          </a:p>
          <a:p>
            <a:pPr marL="457200" indent="-457200">
              <a:spcBef>
                <a:spcPts val="600"/>
              </a:spcBef>
              <a:spcAft>
                <a:spcPts val="600"/>
              </a:spcAft>
              <a:buFont typeface="Arial" panose="020B0604020202020204" pitchFamily="34" charset="0"/>
              <a:buChar char="•"/>
            </a:pPr>
            <a:r>
              <a:rPr lang="en-US" sz="2600" dirty="0"/>
              <a:t>R is case sensitive (‘A’ is different than ‘a’)</a:t>
            </a:r>
          </a:p>
          <a:p>
            <a:pPr marL="457200" indent="-457200">
              <a:spcBef>
                <a:spcPts val="600"/>
              </a:spcBef>
              <a:spcAft>
                <a:spcPts val="600"/>
              </a:spcAft>
              <a:buFont typeface="Arial" panose="020B0604020202020204" pitchFamily="34" charset="0"/>
              <a:buChar char="•"/>
            </a:pPr>
            <a:r>
              <a:rPr lang="en-US" sz="2600" b="1" dirty="0"/>
              <a:t>General rules of thumb: </a:t>
            </a:r>
            <a:r>
              <a:rPr lang="en-US" sz="2600" dirty="0"/>
              <a:t>aim for consistency</a:t>
            </a:r>
          </a:p>
          <a:p>
            <a:pPr marL="914400" lvl="1" indent="-457200">
              <a:spcBef>
                <a:spcPts val="600"/>
              </a:spcBef>
              <a:spcAft>
                <a:spcPts val="600"/>
              </a:spcAft>
              <a:buFont typeface="Arial" panose="020B0604020202020204" pitchFamily="34" charset="0"/>
              <a:buChar char="•"/>
            </a:pPr>
            <a:r>
              <a:rPr lang="en-US" sz="2600" dirty="0">
                <a:hlinkClick r:id="rId3"/>
              </a:rPr>
              <a:t>snake_case</a:t>
            </a:r>
            <a:endParaRPr lang="en-US" sz="2600" dirty="0"/>
          </a:p>
          <a:p>
            <a:pPr marL="914400" lvl="1" indent="-457200">
              <a:spcBef>
                <a:spcPts val="600"/>
              </a:spcBef>
              <a:spcAft>
                <a:spcPts val="600"/>
              </a:spcAft>
              <a:buFont typeface="Arial" panose="020B0604020202020204" pitchFamily="34" charset="0"/>
              <a:buChar char="•"/>
            </a:pPr>
            <a:r>
              <a:rPr lang="en-US" sz="2600" dirty="0">
                <a:hlinkClick r:id="rId4"/>
              </a:rPr>
              <a:t>camelCase</a:t>
            </a:r>
            <a:endParaRPr lang="en-US" sz="2600" dirty="0"/>
          </a:p>
          <a:p>
            <a:pPr marL="914400" lvl="1" indent="-457200">
              <a:spcBef>
                <a:spcPts val="600"/>
              </a:spcBef>
              <a:spcAft>
                <a:spcPts val="600"/>
              </a:spcAft>
              <a:buFont typeface="Arial" panose="020B0604020202020204" pitchFamily="34" charset="0"/>
              <a:buChar char="•"/>
            </a:pPr>
            <a:r>
              <a:rPr lang="en-US" sz="2600" dirty="0" err="1"/>
              <a:t>whatever.this.is</a:t>
            </a:r>
            <a:endParaRPr lang="en-US" sz="2600" dirty="0"/>
          </a:p>
          <a:p>
            <a:pPr marL="457200" indent="-457200">
              <a:spcBef>
                <a:spcPts val="600"/>
              </a:spcBef>
              <a:spcAft>
                <a:spcPts val="600"/>
              </a:spcAft>
              <a:buFont typeface="Arial" panose="020B0604020202020204" pitchFamily="34" charset="0"/>
              <a:buChar char="•"/>
            </a:pPr>
            <a:r>
              <a:rPr lang="en-US" sz="2600" dirty="0"/>
              <a:t>Chose a name you’ll understand when you open your code the next day, or when someone else reviews it</a:t>
            </a:r>
          </a:p>
        </p:txBody>
      </p:sp>
    </p:spTree>
    <p:extLst>
      <p:ext uri="{BB962C8B-B14F-4D97-AF65-F5344CB8AC3E}">
        <p14:creationId xmlns:p14="http://schemas.microsoft.com/office/powerpoint/2010/main" val="285827618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B50BA8A-2128-CA55-BC86-AEDD6252E6F4}"/>
              </a:ext>
            </a:extLst>
          </p:cNvPr>
          <p:cNvPicPr>
            <a:picLocks noChangeAspect="1"/>
          </p:cNvPicPr>
          <p:nvPr/>
        </p:nvPicPr>
        <p:blipFill>
          <a:blip r:embed="rId3"/>
          <a:stretch>
            <a:fillRect/>
          </a:stretch>
        </p:blipFill>
        <p:spPr>
          <a:xfrm>
            <a:off x="685800" y="0"/>
            <a:ext cx="7772400" cy="5264259"/>
          </a:xfrm>
          <a:prstGeom prst="rect">
            <a:avLst/>
          </a:prstGeom>
        </p:spPr>
      </p:pic>
      <p:sp>
        <p:nvSpPr>
          <p:cNvPr id="4" name="TextBox 3">
            <a:extLst>
              <a:ext uri="{FF2B5EF4-FFF2-40B4-BE49-F238E27FC236}">
                <a16:creationId xmlns:a16="http://schemas.microsoft.com/office/drawing/2014/main" id="{661A895B-39EC-BA8E-5454-374183FC84E9}"/>
              </a:ext>
            </a:extLst>
          </p:cNvPr>
          <p:cNvSpPr txBox="1"/>
          <p:nvPr/>
        </p:nvSpPr>
        <p:spPr>
          <a:xfrm>
            <a:off x="212271" y="5498664"/>
            <a:ext cx="2300630" cy="400110"/>
          </a:xfrm>
          <a:prstGeom prst="rect">
            <a:avLst/>
          </a:prstGeom>
          <a:noFill/>
        </p:spPr>
        <p:txBody>
          <a:bodyPr wrap="none" rtlCol="0">
            <a:spAutoFit/>
          </a:bodyPr>
          <a:lstStyle/>
          <a:p>
            <a:r>
              <a:rPr lang="en-US" sz="1000" dirty="0"/>
              <a:t>Artwork by </a:t>
            </a:r>
            <a:r>
              <a:rPr lang="en-US" sz="1000" u="sng" dirty="0">
                <a:hlinkClick r:id="rId4">
                  <a:extLst>
                    <a:ext uri="{A12FA001-AC4F-418D-AE19-62706E023703}">
                      <ahyp:hlinkClr xmlns:ahyp="http://schemas.microsoft.com/office/drawing/2018/hyperlinkcolor" val="tx"/>
                    </a:ext>
                  </a:extLst>
                </a:hlinkClick>
              </a:rPr>
              <a:t>Allison Horst</a:t>
            </a:r>
            <a:endParaRPr lang="en-US" sz="1000" u="sng" dirty="0"/>
          </a:p>
          <a:p>
            <a:r>
              <a:rPr lang="en-US" sz="1000" dirty="0"/>
              <a:t>https://</a:t>
            </a:r>
            <a:r>
              <a:rPr lang="en-US" sz="1000" dirty="0" err="1"/>
              <a:t>allisonhorst.com</a:t>
            </a:r>
            <a:r>
              <a:rPr lang="en-US" sz="1000" dirty="0"/>
              <a:t>/everything-else</a:t>
            </a:r>
          </a:p>
        </p:txBody>
      </p:sp>
    </p:spTree>
    <p:extLst>
      <p:ext uri="{BB962C8B-B14F-4D97-AF65-F5344CB8AC3E}">
        <p14:creationId xmlns:p14="http://schemas.microsoft.com/office/powerpoint/2010/main" val="34234545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41F1159-0676-9667-2C52-7F0A005B2D8C}"/>
              </a:ext>
            </a:extLst>
          </p:cNvPr>
          <p:cNvPicPr>
            <a:picLocks noChangeAspect="1"/>
          </p:cNvPicPr>
          <p:nvPr/>
        </p:nvPicPr>
        <p:blipFill>
          <a:blip r:embed="rId3"/>
          <a:stretch>
            <a:fillRect/>
          </a:stretch>
        </p:blipFill>
        <p:spPr>
          <a:xfrm>
            <a:off x="832757" y="287018"/>
            <a:ext cx="7772400" cy="5036023"/>
          </a:xfrm>
          <a:prstGeom prst="rect">
            <a:avLst/>
          </a:prstGeom>
        </p:spPr>
      </p:pic>
      <p:sp>
        <p:nvSpPr>
          <p:cNvPr id="5" name="TextBox 4">
            <a:extLst>
              <a:ext uri="{FF2B5EF4-FFF2-40B4-BE49-F238E27FC236}">
                <a16:creationId xmlns:a16="http://schemas.microsoft.com/office/drawing/2014/main" id="{AA6B63C1-D23D-9DD2-E578-AB160EA5C3A7}"/>
              </a:ext>
            </a:extLst>
          </p:cNvPr>
          <p:cNvSpPr txBox="1"/>
          <p:nvPr/>
        </p:nvSpPr>
        <p:spPr>
          <a:xfrm>
            <a:off x="212271" y="5498664"/>
            <a:ext cx="2300630" cy="400110"/>
          </a:xfrm>
          <a:prstGeom prst="rect">
            <a:avLst/>
          </a:prstGeom>
          <a:noFill/>
        </p:spPr>
        <p:txBody>
          <a:bodyPr wrap="none" rtlCol="0">
            <a:spAutoFit/>
          </a:bodyPr>
          <a:lstStyle/>
          <a:p>
            <a:r>
              <a:rPr lang="en-US" sz="1000" dirty="0"/>
              <a:t>Artwork by </a:t>
            </a:r>
            <a:r>
              <a:rPr lang="en-US" sz="1000" u="sng" dirty="0">
                <a:hlinkClick r:id="rId4">
                  <a:extLst>
                    <a:ext uri="{A12FA001-AC4F-418D-AE19-62706E023703}">
                      <ahyp:hlinkClr xmlns:ahyp="http://schemas.microsoft.com/office/drawing/2018/hyperlinkcolor" val="tx"/>
                    </a:ext>
                  </a:extLst>
                </a:hlinkClick>
              </a:rPr>
              <a:t>Allison Horst</a:t>
            </a:r>
            <a:endParaRPr lang="en-US" sz="1000" u="sng" dirty="0"/>
          </a:p>
          <a:p>
            <a:r>
              <a:rPr lang="en-US" sz="1000" dirty="0"/>
              <a:t>https://</a:t>
            </a:r>
            <a:r>
              <a:rPr lang="en-US" sz="1000" dirty="0" err="1"/>
              <a:t>allisonhorst.com</a:t>
            </a:r>
            <a:r>
              <a:rPr lang="en-US" sz="1000" dirty="0"/>
              <a:t>/everything-else</a:t>
            </a:r>
          </a:p>
        </p:txBody>
      </p:sp>
    </p:spTree>
    <p:extLst>
      <p:ext uri="{BB962C8B-B14F-4D97-AF65-F5344CB8AC3E}">
        <p14:creationId xmlns:p14="http://schemas.microsoft.com/office/powerpoint/2010/main" val="14987139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Housekeeping notes</a:t>
            </a:r>
          </a:p>
        </p:txBody>
      </p:sp>
      <p:sp>
        <p:nvSpPr>
          <p:cNvPr id="3" name="TextBox 2">
            <a:extLst>
              <a:ext uri="{FF2B5EF4-FFF2-40B4-BE49-F238E27FC236}">
                <a16:creationId xmlns:a16="http://schemas.microsoft.com/office/drawing/2014/main" id="{02C9C354-71E1-04CE-2CA9-96EEA81674DF}"/>
              </a:ext>
            </a:extLst>
          </p:cNvPr>
          <p:cNvSpPr txBox="1"/>
          <p:nvPr/>
        </p:nvSpPr>
        <p:spPr>
          <a:xfrm>
            <a:off x="429869" y="1230992"/>
            <a:ext cx="8284261" cy="3508653"/>
          </a:xfrm>
          <a:prstGeom prst="rect">
            <a:avLst/>
          </a:prstGeom>
          <a:noFill/>
        </p:spPr>
        <p:txBody>
          <a:bodyPr wrap="square" rtlCol="0">
            <a:spAutoFit/>
          </a:bodyPr>
          <a:lstStyle/>
          <a:p>
            <a:pPr marL="457200" indent="-457200">
              <a:spcBef>
                <a:spcPts val="600"/>
              </a:spcBef>
              <a:spcAft>
                <a:spcPts val="600"/>
              </a:spcAft>
              <a:buFont typeface="Arial" panose="020B0604020202020204" pitchFamily="34" charset="0"/>
              <a:buChar char="•"/>
            </a:pPr>
            <a:r>
              <a:rPr lang="en-US" sz="2600" dirty="0"/>
              <a:t>Take a break whenever you need one, we will also have a few structured breaks as a larger group</a:t>
            </a:r>
          </a:p>
          <a:p>
            <a:pPr marL="457200" indent="-457200">
              <a:spcBef>
                <a:spcPts val="600"/>
              </a:spcBef>
              <a:spcAft>
                <a:spcPts val="600"/>
              </a:spcAft>
              <a:buFont typeface="Arial" panose="020B0604020202020204" pitchFamily="34" charset="0"/>
              <a:buChar char="•"/>
            </a:pPr>
            <a:r>
              <a:rPr lang="en-US" sz="2600" dirty="0"/>
              <a:t>Outlet locations</a:t>
            </a:r>
          </a:p>
          <a:p>
            <a:pPr marL="457200" indent="-457200">
              <a:spcBef>
                <a:spcPts val="600"/>
              </a:spcBef>
              <a:spcAft>
                <a:spcPts val="600"/>
              </a:spcAft>
              <a:buFont typeface="Arial" panose="020B0604020202020204" pitchFamily="34" charset="0"/>
              <a:buChar char="•"/>
            </a:pPr>
            <a:r>
              <a:rPr lang="en-US" sz="2600" dirty="0"/>
              <a:t>Trash cans</a:t>
            </a:r>
          </a:p>
          <a:p>
            <a:pPr marL="457200" indent="-457200">
              <a:spcBef>
                <a:spcPts val="600"/>
              </a:spcBef>
              <a:spcAft>
                <a:spcPts val="600"/>
              </a:spcAft>
              <a:buFont typeface="Arial" panose="020B0604020202020204" pitchFamily="34" charset="0"/>
              <a:buChar char="•"/>
            </a:pPr>
            <a:r>
              <a:rPr lang="en-US" sz="2600" dirty="0"/>
              <a:t>Try to come with a charged laptop</a:t>
            </a:r>
          </a:p>
          <a:p>
            <a:pPr marL="457200" indent="-457200">
              <a:spcBef>
                <a:spcPts val="600"/>
              </a:spcBef>
              <a:spcAft>
                <a:spcPts val="600"/>
              </a:spcAft>
              <a:buFont typeface="Arial" panose="020B0604020202020204" pitchFamily="34" charset="0"/>
              <a:buChar char="•"/>
            </a:pPr>
            <a:r>
              <a:rPr lang="en-US" sz="2600" dirty="0"/>
              <a:t>If you have questions, you can find me at </a:t>
            </a:r>
            <a:r>
              <a:rPr lang="en-US" sz="2600" i="1" dirty="0"/>
              <a:t>sde31@georgetown.edu</a:t>
            </a:r>
          </a:p>
        </p:txBody>
      </p:sp>
    </p:spTree>
    <p:extLst>
      <p:ext uri="{BB962C8B-B14F-4D97-AF65-F5344CB8AC3E}">
        <p14:creationId xmlns:p14="http://schemas.microsoft.com/office/powerpoint/2010/main" val="409644361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Now you try!</a:t>
            </a:r>
          </a:p>
        </p:txBody>
      </p:sp>
      <p:sp>
        <p:nvSpPr>
          <p:cNvPr id="4" name="TextBox 3">
            <a:extLst>
              <a:ext uri="{FF2B5EF4-FFF2-40B4-BE49-F238E27FC236}">
                <a16:creationId xmlns:a16="http://schemas.microsoft.com/office/drawing/2014/main" id="{865D5AA2-9148-F048-F920-939CF2727948}"/>
              </a:ext>
            </a:extLst>
          </p:cNvPr>
          <p:cNvSpPr txBox="1"/>
          <p:nvPr/>
        </p:nvSpPr>
        <p:spPr>
          <a:xfrm>
            <a:off x="429869" y="1230992"/>
            <a:ext cx="8284261" cy="3662541"/>
          </a:xfrm>
          <a:prstGeom prst="rect">
            <a:avLst/>
          </a:prstGeom>
          <a:noFill/>
        </p:spPr>
        <p:txBody>
          <a:bodyPr wrap="square" rtlCol="0">
            <a:spAutoFit/>
          </a:bodyPr>
          <a:lstStyle/>
          <a:p>
            <a:pPr marL="457200" indent="-457200">
              <a:spcBef>
                <a:spcPts val="600"/>
              </a:spcBef>
              <a:spcAft>
                <a:spcPts val="600"/>
              </a:spcAft>
              <a:buFont typeface="Arial" panose="020B0604020202020204" pitchFamily="34" charset="0"/>
              <a:buChar char="•"/>
            </a:pPr>
            <a:r>
              <a:rPr lang="en-US" sz="2600" dirty="0"/>
              <a:t>Create three new objects, with any allowable names you want. Try to use a consistent naming style.</a:t>
            </a:r>
          </a:p>
          <a:p>
            <a:pPr marL="914400" lvl="1" indent="-457200">
              <a:spcBef>
                <a:spcPts val="600"/>
              </a:spcBef>
              <a:spcAft>
                <a:spcPts val="600"/>
              </a:spcAft>
              <a:buFont typeface="Arial" panose="020B0604020202020204" pitchFamily="34" charset="0"/>
              <a:buChar char="•"/>
            </a:pPr>
            <a:r>
              <a:rPr lang="en-US" sz="2600" dirty="0"/>
              <a:t>Numeric (we already did this, but practice is good)</a:t>
            </a:r>
          </a:p>
          <a:p>
            <a:pPr marL="914400" lvl="1" indent="-457200">
              <a:spcBef>
                <a:spcPts val="600"/>
              </a:spcBef>
              <a:spcAft>
                <a:spcPts val="600"/>
              </a:spcAft>
              <a:buFont typeface="Arial" panose="020B0604020202020204" pitchFamily="34" charset="0"/>
              <a:buChar char="•"/>
            </a:pPr>
            <a:r>
              <a:rPr lang="en-US" sz="2600" dirty="0"/>
              <a:t>Character</a:t>
            </a:r>
          </a:p>
          <a:p>
            <a:pPr marL="914400" lvl="1" indent="-457200">
              <a:spcBef>
                <a:spcPts val="600"/>
              </a:spcBef>
              <a:spcAft>
                <a:spcPts val="600"/>
              </a:spcAft>
              <a:buFont typeface="Arial" panose="020B0604020202020204" pitchFamily="34" charset="0"/>
              <a:buChar char="•"/>
            </a:pPr>
            <a:r>
              <a:rPr lang="en-US" sz="2600" dirty="0"/>
              <a:t>Logical</a:t>
            </a:r>
          </a:p>
          <a:p>
            <a:pPr marL="914400" lvl="1" indent="-457200">
              <a:spcBef>
                <a:spcPts val="600"/>
              </a:spcBef>
              <a:spcAft>
                <a:spcPts val="600"/>
              </a:spcAft>
              <a:buFont typeface="Arial" panose="020B0604020202020204" pitchFamily="34" charset="0"/>
              <a:buChar char="•"/>
            </a:pPr>
            <a:endParaRPr lang="en-US" sz="2600" dirty="0"/>
          </a:p>
          <a:p>
            <a:pPr marL="914400" lvl="1" indent="-457200">
              <a:spcBef>
                <a:spcPts val="600"/>
              </a:spcBef>
              <a:spcAft>
                <a:spcPts val="600"/>
              </a:spcAft>
              <a:buFont typeface="Arial" panose="020B0604020202020204" pitchFamily="34" charset="0"/>
              <a:buChar char="•"/>
            </a:pPr>
            <a:endParaRPr lang="en-US" sz="2600" dirty="0"/>
          </a:p>
        </p:txBody>
      </p:sp>
    </p:spTree>
    <p:extLst>
      <p:ext uri="{BB962C8B-B14F-4D97-AF65-F5344CB8AC3E}">
        <p14:creationId xmlns:p14="http://schemas.microsoft.com/office/powerpoint/2010/main" val="234187577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Vectors</a:t>
            </a:r>
          </a:p>
        </p:txBody>
      </p:sp>
      <p:sp>
        <p:nvSpPr>
          <p:cNvPr id="3" name="TextBox 2">
            <a:extLst>
              <a:ext uri="{FF2B5EF4-FFF2-40B4-BE49-F238E27FC236}">
                <a16:creationId xmlns:a16="http://schemas.microsoft.com/office/drawing/2014/main" id="{8D422F4A-AE3B-1C79-BC9D-BF761B4C1ADC}"/>
              </a:ext>
            </a:extLst>
          </p:cNvPr>
          <p:cNvSpPr txBox="1"/>
          <p:nvPr/>
        </p:nvSpPr>
        <p:spPr>
          <a:xfrm>
            <a:off x="429869" y="1230992"/>
            <a:ext cx="3088073" cy="3046988"/>
          </a:xfrm>
          <a:prstGeom prst="rect">
            <a:avLst/>
          </a:prstGeom>
          <a:noFill/>
        </p:spPr>
        <p:txBody>
          <a:bodyPr wrap="square" rtlCol="0">
            <a:spAutoFit/>
          </a:bodyPr>
          <a:lstStyle/>
          <a:p>
            <a:pPr marL="457200" indent="-457200">
              <a:spcBef>
                <a:spcPts val="600"/>
              </a:spcBef>
              <a:spcAft>
                <a:spcPts val="600"/>
              </a:spcAft>
              <a:buFont typeface="Arial" panose="020B0604020202020204" pitchFamily="34" charset="0"/>
              <a:buChar char="•"/>
            </a:pPr>
            <a:r>
              <a:rPr lang="en-US" sz="2600" dirty="0"/>
              <a:t>Vectors are grouped data elements in a specific order</a:t>
            </a:r>
          </a:p>
          <a:p>
            <a:pPr marL="457200" indent="-457200">
              <a:spcBef>
                <a:spcPts val="600"/>
              </a:spcBef>
              <a:spcAft>
                <a:spcPts val="600"/>
              </a:spcAft>
              <a:buFont typeface="Arial" panose="020B0604020202020204" pitchFamily="34" charset="0"/>
              <a:buChar char="•"/>
            </a:pPr>
            <a:r>
              <a:rPr lang="en-US" sz="2600" dirty="0"/>
              <a:t>For example, data in a specific column in Excel</a:t>
            </a:r>
          </a:p>
        </p:txBody>
      </p:sp>
      <p:pic>
        <p:nvPicPr>
          <p:cNvPr id="5" name="Picture 4">
            <a:extLst>
              <a:ext uri="{FF2B5EF4-FFF2-40B4-BE49-F238E27FC236}">
                <a16:creationId xmlns:a16="http://schemas.microsoft.com/office/drawing/2014/main" id="{54E940C6-15E2-AC74-C8B0-9ADDDCB1615C}"/>
              </a:ext>
            </a:extLst>
          </p:cNvPr>
          <p:cNvPicPr>
            <a:picLocks noChangeAspect="1"/>
          </p:cNvPicPr>
          <p:nvPr/>
        </p:nvPicPr>
        <p:blipFill>
          <a:blip r:embed="rId3"/>
          <a:stretch>
            <a:fillRect/>
          </a:stretch>
        </p:blipFill>
        <p:spPr>
          <a:xfrm>
            <a:off x="3649951" y="1230992"/>
            <a:ext cx="4940862" cy="2764063"/>
          </a:xfrm>
          <a:prstGeom prst="rect">
            <a:avLst/>
          </a:prstGeom>
          <a:ln>
            <a:solidFill>
              <a:schemeClr val="accent1"/>
            </a:solidFill>
          </a:ln>
        </p:spPr>
      </p:pic>
      <p:sp>
        <p:nvSpPr>
          <p:cNvPr id="6" name="TextBox 5">
            <a:extLst>
              <a:ext uri="{FF2B5EF4-FFF2-40B4-BE49-F238E27FC236}">
                <a16:creationId xmlns:a16="http://schemas.microsoft.com/office/drawing/2014/main" id="{A3F7A014-9D85-FA2F-0B71-D3C3CC031D22}"/>
              </a:ext>
            </a:extLst>
          </p:cNvPr>
          <p:cNvSpPr txBox="1"/>
          <p:nvPr/>
        </p:nvSpPr>
        <p:spPr>
          <a:xfrm>
            <a:off x="429869" y="4334346"/>
            <a:ext cx="7603672" cy="1292662"/>
          </a:xfrm>
          <a:prstGeom prst="rect">
            <a:avLst/>
          </a:prstGeom>
          <a:noFill/>
        </p:spPr>
        <p:txBody>
          <a:bodyPr wrap="square" rtlCol="0">
            <a:spAutoFit/>
          </a:bodyPr>
          <a:lstStyle/>
          <a:p>
            <a:pPr marL="457200" indent="-457200">
              <a:spcBef>
                <a:spcPts val="600"/>
              </a:spcBef>
              <a:spcAft>
                <a:spcPts val="600"/>
              </a:spcAft>
              <a:buFont typeface="Arial" panose="020B0604020202020204" pitchFamily="34" charset="0"/>
              <a:buChar char="•"/>
            </a:pPr>
            <a:r>
              <a:rPr lang="en-US" sz="2600" dirty="0"/>
              <a:t>When you’ve thought previously about data analysis, you probably think about vectors, even if you didn’t use that name</a:t>
            </a:r>
          </a:p>
        </p:txBody>
      </p:sp>
      <p:sp>
        <p:nvSpPr>
          <p:cNvPr id="7" name="TextBox 6">
            <a:extLst>
              <a:ext uri="{FF2B5EF4-FFF2-40B4-BE49-F238E27FC236}">
                <a16:creationId xmlns:a16="http://schemas.microsoft.com/office/drawing/2014/main" id="{78C7F13E-F0D1-659E-2146-0D9E76D2EABF}"/>
              </a:ext>
            </a:extLst>
          </p:cNvPr>
          <p:cNvSpPr txBox="1"/>
          <p:nvPr/>
        </p:nvSpPr>
        <p:spPr>
          <a:xfrm>
            <a:off x="7231067" y="376345"/>
            <a:ext cx="1483063" cy="646331"/>
          </a:xfrm>
          <a:prstGeom prst="rect">
            <a:avLst/>
          </a:prstGeom>
          <a:noFill/>
        </p:spPr>
        <p:txBody>
          <a:bodyPr wrap="square" rtlCol="0">
            <a:spAutoFit/>
          </a:bodyPr>
          <a:lstStyle/>
          <a:p>
            <a:pPr algn="ctr"/>
            <a:r>
              <a:rPr lang="en-US" dirty="0">
                <a:solidFill>
                  <a:schemeClr val="accent6">
                    <a:lumMod val="75000"/>
                    <a:lumOff val="25000"/>
                  </a:schemeClr>
                </a:solidFill>
              </a:rPr>
              <a:t>Each column is a vector</a:t>
            </a:r>
          </a:p>
        </p:txBody>
      </p:sp>
      <p:sp>
        <p:nvSpPr>
          <p:cNvPr id="8" name="Oval 7">
            <a:extLst>
              <a:ext uri="{FF2B5EF4-FFF2-40B4-BE49-F238E27FC236}">
                <a16:creationId xmlns:a16="http://schemas.microsoft.com/office/drawing/2014/main" id="{D8D440D2-312C-AD7A-4F7A-44CB2B0D2178}"/>
              </a:ext>
            </a:extLst>
          </p:cNvPr>
          <p:cNvSpPr/>
          <p:nvPr/>
        </p:nvSpPr>
        <p:spPr>
          <a:xfrm>
            <a:off x="6702654" y="820425"/>
            <a:ext cx="854357" cy="3457555"/>
          </a:xfrm>
          <a:prstGeom prst="ellipse">
            <a:avLst/>
          </a:prstGeom>
          <a:noFill/>
          <a:ln w="76200">
            <a:solidFill>
              <a:schemeClr val="accent6">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5383582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Vectors</a:t>
            </a:r>
          </a:p>
        </p:txBody>
      </p:sp>
      <p:pic>
        <p:nvPicPr>
          <p:cNvPr id="4" name="Picture 3">
            <a:extLst>
              <a:ext uri="{FF2B5EF4-FFF2-40B4-BE49-F238E27FC236}">
                <a16:creationId xmlns:a16="http://schemas.microsoft.com/office/drawing/2014/main" id="{027F8508-CA77-703F-DB72-E4BD266C9873}"/>
              </a:ext>
            </a:extLst>
          </p:cNvPr>
          <p:cNvPicPr>
            <a:picLocks noChangeAspect="1"/>
          </p:cNvPicPr>
          <p:nvPr/>
        </p:nvPicPr>
        <p:blipFill>
          <a:blip r:embed="rId3"/>
          <a:stretch>
            <a:fillRect/>
          </a:stretch>
        </p:blipFill>
        <p:spPr>
          <a:xfrm>
            <a:off x="185928" y="1106481"/>
            <a:ext cx="8958072" cy="3079989"/>
          </a:xfrm>
          <a:prstGeom prst="rect">
            <a:avLst/>
          </a:prstGeom>
        </p:spPr>
      </p:pic>
    </p:spTree>
    <p:extLst>
      <p:ext uri="{BB962C8B-B14F-4D97-AF65-F5344CB8AC3E}">
        <p14:creationId xmlns:p14="http://schemas.microsoft.com/office/powerpoint/2010/main" val="353312402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Vectors</a:t>
            </a:r>
          </a:p>
        </p:txBody>
      </p:sp>
      <p:pic>
        <p:nvPicPr>
          <p:cNvPr id="4" name="Picture 3">
            <a:extLst>
              <a:ext uri="{FF2B5EF4-FFF2-40B4-BE49-F238E27FC236}">
                <a16:creationId xmlns:a16="http://schemas.microsoft.com/office/drawing/2014/main" id="{027F8508-CA77-703F-DB72-E4BD266C9873}"/>
              </a:ext>
            </a:extLst>
          </p:cNvPr>
          <p:cNvPicPr>
            <a:picLocks noChangeAspect="1"/>
          </p:cNvPicPr>
          <p:nvPr/>
        </p:nvPicPr>
        <p:blipFill>
          <a:blip r:embed="rId3"/>
          <a:stretch>
            <a:fillRect/>
          </a:stretch>
        </p:blipFill>
        <p:spPr>
          <a:xfrm>
            <a:off x="185928" y="1106481"/>
            <a:ext cx="8958072" cy="3079989"/>
          </a:xfrm>
          <a:prstGeom prst="rect">
            <a:avLst/>
          </a:prstGeom>
        </p:spPr>
      </p:pic>
      <p:sp>
        <p:nvSpPr>
          <p:cNvPr id="5" name="TextBox 4">
            <a:extLst>
              <a:ext uri="{FF2B5EF4-FFF2-40B4-BE49-F238E27FC236}">
                <a16:creationId xmlns:a16="http://schemas.microsoft.com/office/drawing/2014/main" id="{081DEFFF-E7B0-9A71-17AB-B43245448BEE}"/>
              </a:ext>
            </a:extLst>
          </p:cNvPr>
          <p:cNvSpPr txBox="1"/>
          <p:nvPr/>
        </p:nvSpPr>
        <p:spPr>
          <a:xfrm>
            <a:off x="429870" y="1037305"/>
            <a:ext cx="4660562" cy="461665"/>
          </a:xfrm>
          <a:prstGeom prst="rect">
            <a:avLst/>
          </a:prstGeom>
          <a:noFill/>
        </p:spPr>
        <p:txBody>
          <a:bodyPr wrap="square" rtlCol="0">
            <a:spAutoFit/>
          </a:bodyPr>
          <a:lstStyle/>
          <a:p>
            <a:pPr algn="ctr"/>
            <a:r>
              <a:rPr lang="en-US" sz="2400" dirty="0">
                <a:solidFill>
                  <a:schemeClr val="accent6">
                    <a:lumMod val="75000"/>
                    <a:lumOff val="25000"/>
                  </a:schemeClr>
                </a:solidFill>
              </a:rPr>
              <a:t>The c() stands for “concatenate”</a:t>
            </a:r>
          </a:p>
        </p:txBody>
      </p:sp>
      <p:sp>
        <p:nvSpPr>
          <p:cNvPr id="6" name="Oval 5">
            <a:extLst>
              <a:ext uri="{FF2B5EF4-FFF2-40B4-BE49-F238E27FC236}">
                <a16:creationId xmlns:a16="http://schemas.microsoft.com/office/drawing/2014/main" id="{DFB7DE34-BEF4-FEC0-8190-31EF03E2DB89}"/>
              </a:ext>
            </a:extLst>
          </p:cNvPr>
          <p:cNvSpPr/>
          <p:nvPr/>
        </p:nvSpPr>
        <p:spPr>
          <a:xfrm>
            <a:off x="575582" y="1596941"/>
            <a:ext cx="518433" cy="378483"/>
          </a:xfrm>
          <a:prstGeom prst="ellipse">
            <a:avLst/>
          </a:prstGeom>
          <a:noFill/>
          <a:ln w="76200">
            <a:solidFill>
              <a:schemeClr val="accent6">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accent5">
                  <a:lumMod val="60000"/>
                  <a:lumOff val="40000"/>
                </a:schemeClr>
              </a:solidFill>
            </a:endParaRPr>
          </a:p>
        </p:txBody>
      </p:sp>
    </p:spTree>
    <p:extLst>
      <p:ext uri="{BB962C8B-B14F-4D97-AF65-F5344CB8AC3E}">
        <p14:creationId xmlns:p14="http://schemas.microsoft.com/office/powerpoint/2010/main" val="394121144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Vectors</a:t>
            </a:r>
          </a:p>
        </p:txBody>
      </p:sp>
      <p:pic>
        <p:nvPicPr>
          <p:cNvPr id="4" name="Picture 3">
            <a:extLst>
              <a:ext uri="{FF2B5EF4-FFF2-40B4-BE49-F238E27FC236}">
                <a16:creationId xmlns:a16="http://schemas.microsoft.com/office/drawing/2014/main" id="{027F8508-CA77-703F-DB72-E4BD266C9873}"/>
              </a:ext>
            </a:extLst>
          </p:cNvPr>
          <p:cNvPicPr>
            <a:picLocks noChangeAspect="1"/>
          </p:cNvPicPr>
          <p:nvPr/>
        </p:nvPicPr>
        <p:blipFill>
          <a:blip r:embed="rId3"/>
          <a:stretch>
            <a:fillRect/>
          </a:stretch>
        </p:blipFill>
        <p:spPr>
          <a:xfrm>
            <a:off x="185928" y="1106481"/>
            <a:ext cx="8958072" cy="3079989"/>
          </a:xfrm>
          <a:prstGeom prst="rect">
            <a:avLst/>
          </a:prstGeom>
        </p:spPr>
      </p:pic>
      <p:sp>
        <p:nvSpPr>
          <p:cNvPr id="5" name="TextBox 4">
            <a:extLst>
              <a:ext uri="{FF2B5EF4-FFF2-40B4-BE49-F238E27FC236}">
                <a16:creationId xmlns:a16="http://schemas.microsoft.com/office/drawing/2014/main" id="{081DEFFF-E7B0-9A71-17AB-B43245448BEE}"/>
              </a:ext>
            </a:extLst>
          </p:cNvPr>
          <p:cNvSpPr txBox="1"/>
          <p:nvPr/>
        </p:nvSpPr>
        <p:spPr>
          <a:xfrm>
            <a:off x="4053568" y="1547589"/>
            <a:ext cx="4660562" cy="461665"/>
          </a:xfrm>
          <a:prstGeom prst="rect">
            <a:avLst/>
          </a:prstGeom>
          <a:noFill/>
        </p:spPr>
        <p:txBody>
          <a:bodyPr wrap="square" rtlCol="0">
            <a:spAutoFit/>
          </a:bodyPr>
          <a:lstStyle/>
          <a:p>
            <a:pPr algn="ctr"/>
            <a:r>
              <a:rPr lang="en-US" sz="2400" dirty="0">
                <a:solidFill>
                  <a:schemeClr val="accent6">
                    <a:lumMod val="75000"/>
                    <a:lumOff val="25000"/>
                  </a:schemeClr>
                </a:solidFill>
              </a:rPr>
              <a:t>Vectors can contain strings</a:t>
            </a:r>
          </a:p>
        </p:txBody>
      </p:sp>
      <p:sp>
        <p:nvSpPr>
          <p:cNvPr id="6" name="TextBox 5">
            <a:extLst>
              <a:ext uri="{FF2B5EF4-FFF2-40B4-BE49-F238E27FC236}">
                <a16:creationId xmlns:a16="http://schemas.microsoft.com/office/drawing/2014/main" id="{029E3A53-EA21-C01C-1AD1-882427A50B38}"/>
              </a:ext>
            </a:extLst>
          </p:cNvPr>
          <p:cNvSpPr txBox="1"/>
          <p:nvPr/>
        </p:nvSpPr>
        <p:spPr>
          <a:xfrm>
            <a:off x="4297510" y="2967335"/>
            <a:ext cx="4660562" cy="461665"/>
          </a:xfrm>
          <a:prstGeom prst="rect">
            <a:avLst/>
          </a:prstGeom>
          <a:noFill/>
        </p:spPr>
        <p:txBody>
          <a:bodyPr wrap="square" rtlCol="0">
            <a:spAutoFit/>
          </a:bodyPr>
          <a:lstStyle/>
          <a:p>
            <a:pPr algn="ctr"/>
            <a:r>
              <a:rPr lang="en-US" sz="2400" dirty="0">
                <a:solidFill>
                  <a:schemeClr val="accent6">
                    <a:lumMod val="75000"/>
                    <a:lumOff val="25000"/>
                  </a:schemeClr>
                </a:solidFill>
              </a:rPr>
              <a:t>Or numbers</a:t>
            </a:r>
          </a:p>
        </p:txBody>
      </p:sp>
    </p:spTree>
    <p:extLst>
      <p:ext uri="{BB962C8B-B14F-4D97-AF65-F5344CB8AC3E}">
        <p14:creationId xmlns:p14="http://schemas.microsoft.com/office/powerpoint/2010/main" val="129002737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Vectors</a:t>
            </a:r>
          </a:p>
        </p:txBody>
      </p:sp>
      <p:pic>
        <p:nvPicPr>
          <p:cNvPr id="4" name="Picture 3">
            <a:extLst>
              <a:ext uri="{FF2B5EF4-FFF2-40B4-BE49-F238E27FC236}">
                <a16:creationId xmlns:a16="http://schemas.microsoft.com/office/drawing/2014/main" id="{027F8508-CA77-703F-DB72-E4BD266C9873}"/>
              </a:ext>
            </a:extLst>
          </p:cNvPr>
          <p:cNvPicPr>
            <a:picLocks noChangeAspect="1"/>
          </p:cNvPicPr>
          <p:nvPr/>
        </p:nvPicPr>
        <p:blipFill>
          <a:blip r:embed="rId3"/>
          <a:stretch>
            <a:fillRect/>
          </a:stretch>
        </p:blipFill>
        <p:spPr>
          <a:xfrm>
            <a:off x="185928" y="1106481"/>
            <a:ext cx="8958072" cy="3079989"/>
          </a:xfrm>
          <a:prstGeom prst="rect">
            <a:avLst/>
          </a:prstGeom>
        </p:spPr>
      </p:pic>
      <p:sp>
        <p:nvSpPr>
          <p:cNvPr id="5" name="TextBox 4">
            <a:extLst>
              <a:ext uri="{FF2B5EF4-FFF2-40B4-BE49-F238E27FC236}">
                <a16:creationId xmlns:a16="http://schemas.microsoft.com/office/drawing/2014/main" id="{081DEFFF-E7B0-9A71-17AB-B43245448BEE}"/>
              </a:ext>
            </a:extLst>
          </p:cNvPr>
          <p:cNvSpPr txBox="1"/>
          <p:nvPr/>
        </p:nvSpPr>
        <p:spPr>
          <a:xfrm>
            <a:off x="4053568" y="1547589"/>
            <a:ext cx="4660562" cy="461665"/>
          </a:xfrm>
          <a:prstGeom prst="rect">
            <a:avLst/>
          </a:prstGeom>
          <a:noFill/>
        </p:spPr>
        <p:txBody>
          <a:bodyPr wrap="square" rtlCol="0">
            <a:spAutoFit/>
          </a:bodyPr>
          <a:lstStyle/>
          <a:p>
            <a:pPr algn="ctr"/>
            <a:r>
              <a:rPr lang="en-US" sz="2400" dirty="0">
                <a:solidFill>
                  <a:schemeClr val="accent6">
                    <a:lumMod val="75000"/>
                    <a:lumOff val="25000"/>
                  </a:schemeClr>
                </a:solidFill>
              </a:rPr>
              <a:t>Vectors can contain strings</a:t>
            </a:r>
          </a:p>
        </p:txBody>
      </p:sp>
      <p:sp>
        <p:nvSpPr>
          <p:cNvPr id="6" name="TextBox 5">
            <a:extLst>
              <a:ext uri="{FF2B5EF4-FFF2-40B4-BE49-F238E27FC236}">
                <a16:creationId xmlns:a16="http://schemas.microsoft.com/office/drawing/2014/main" id="{029E3A53-EA21-C01C-1AD1-882427A50B38}"/>
              </a:ext>
            </a:extLst>
          </p:cNvPr>
          <p:cNvSpPr txBox="1"/>
          <p:nvPr/>
        </p:nvSpPr>
        <p:spPr>
          <a:xfrm>
            <a:off x="4297510" y="2967335"/>
            <a:ext cx="4660562" cy="461665"/>
          </a:xfrm>
          <a:prstGeom prst="rect">
            <a:avLst/>
          </a:prstGeom>
          <a:noFill/>
        </p:spPr>
        <p:txBody>
          <a:bodyPr wrap="square" rtlCol="0">
            <a:spAutoFit/>
          </a:bodyPr>
          <a:lstStyle/>
          <a:p>
            <a:pPr algn="ctr"/>
            <a:r>
              <a:rPr lang="en-US" sz="2400" dirty="0">
                <a:solidFill>
                  <a:schemeClr val="accent6">
                    <a:lumMod val="75000"/>
                    <a:lumOff val="25000"/>
                  </a:schemeClr>
                </a:solidFill>
              </a:rPr>
              <a:t>Or numbers</a:t>
            </a:r>
          </a:p>
        </p:txBody>
      </p:sp>
      <p:pic>
        <p:nvPicPr>
          <p:cNvPr id="8" name="Picture 7">
            <a:extLst>
              <a:ext uri="{FF2B5EF4-FFF2-40B4-BE49-F238E27FC236}">
                <a16:creationId xmlns:a16="http://schemas.microsoft.com/office/drawing/2014/main" id="{4B382D7A-D2B7-89F5-B606-9AAA40619878}"/>
              </a:ext>
            </a:extLst>
          </p:cNvPr>
          <p:cNvPicPr>
            <a:picLocks noChangeAspect="1"/>
          </p:cNvPicPr>
          <p:nvPr/>
        </p:nvPicPr>
        <p:blipFill>
          <a:blip r:embed="rId4"/>
          <a:stretch>
            <a:fillRect/>
          </a:stretch>
        </p:blipFill>
        <p:spPr>
          <a:xfrm>
            <a:off x="185928" y="4165576"/>
            <a:ext cx="8772144" cy="1618162"/>
          </a:xfrm>
          <a:prstGeom prst="rect">
            <a:avLst/>
          </a:prstGeom>
        </p:spPr>
      </p:pic>
      <p:sp>
        <p:nvSpPr>
          <p:cNvPr id="9" name="TextBox 8">
            <a:extLst>
              <a:ext uri="{FF2B5EF4-FFF2-40B4-BE49-F238E27FC236}">
                <a16:creationId xmlns:a16="http://schemas.microsoft.com/office/drawing/2014/main" id="{7581D04A-2477-8AE6-CBF9-66210D2550C6}"/>
              </a:ext>
            </a:extLst>
          </p:cNvPr>
          <p:cNvSpPr txBox="1"/>
          <p:nvPr/>
        </p:nvSpPr>
        <p:spPr>
          <a:xfrm>
            <a:off x="4297510" y="4413074"/>
            <a:ext cx="4660562" cy="830997"/>
          </a:xfrm>
          <a:prstGeom prst="rect">
            <a:avLst/>
          </a:prstGeom>
          <a:noFill/>
        </p:spPr>
        <p:txBody>
          <a:bodyPr wrap="square" rtlCol="0">
            <a:spAutoFit/>
          </a:bodyPr>
          <a:lstStyle/>
          <a:p>
            <a:pPr algn="ctr"/>
            <a:r>
              <a:rPr lang="en-US" sz="2400" dirty="0">
                <a:solidFill>
                  <a:schemeClr val="accent6">
                    <a:lumMod val="75000"/>
                    <a:lumOff val="25000"/>
                  </a:schemeClr>
                </a:solidFill>
              </a:rPr>
              <a:t>… but not both</a:t>
            </a:r>
          </a:p>
          <a:p>
            <a:pPr algn="ctr"/>
            <a:r>
              <a:rPr lang="en-US" sz="2400" b="1" i="1" dirty="0">
                <a:solidFill>
                  <a:schemeClr val="accent6">
                    <a:lumMod val="75000"/>
                    <a:lumOff val="25000"/>
                  </a:schemeClr>
                </a:solidFill>
              </a:rPr>
              <a:t>What happened here?</a:t>
            </a:r>
          </a:p>
        </p:txBody>
      </p:sp>
    </p:spTree>
    <p:extLst>
      <p:ext uri="{BB962C8B-B14F-4D97-AF65-F5344CB8AC3E}">
        <p14:creationId xmlns:p14="http://schemas.microsoft.com/office/powerpoint/2010/main" val="199725045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Now you try!</a:t>
            </a:r>
          </a:p>
        </p:txBody>
      </p:sp>
      <p:sp>
        <p:nvSpPr>
          <p:cNvPr id="4" name="TextBox 3">
            <a:extLst>
              <a:ext uri="{FF2B5EF4-FFF2-40B4-BE49-F238E27FC236}">
                <a16:creationId xmlns:a16="http://schemas.microsoft.com/office/drawing/2014/main" id="{865D5AA2-9148-F048-F920-939CF2727948}"/>
              </a:ext>
            </a:extLst>
          </p:cNvPr>
          <p:cNvSpPr txBox="1"/>
          <p:nvPr/>
        </p:nvSpPr>
        <p:spPr>
          <a:xfrm>
            <a:off x="429869" y="1230992"/>
            <a:ext cx="8284261" cy="2154436"/>
          </a:xfrm>
          <a:prstGeom prst="rect">
            <a:avLst/>
          </a:prstGeom>
          <a:noFill/>
        </p:spPr>
        <p:txBody>
          <a:bodyPr wrap="square" rtlCol="0">
            <a:spAutoFit/>
          </a:bodyPr>
          <a:lstStyle/>
          <a:p>
            <a:pPr marL="457200" indent="-457200">
              <a:spcBef>
                <a:spcPts val="600"/>
              </a:spcBef>
              <a:spcAft>
                <a:spcPts val="600"/>
              </a:spcAft>
              <a:buFont typeface="Arial" panose="020B0604020202020204" pitchFamily="34" charset="0"/>
              <a:buChar char="•"/>
            </a:pPr>
            <a:r>
              <a:rPr lang="en-US" sz="2600" dirty="0"/>
              <a:t>Make two vectors in R and assign them to objects.</a:t>
            </a:r>
          </a:p>
          <a:p>
            <a:pPr marL="914400" lvl="1" indent="-457200">
              <a:spcBef>
                <a:spcPts val="600"/>
              </a:spcBef>
              <a:spcAft>
                <a:spcPts val="600"/>
              </a:spcAft>
              <a:buFont typeface="Arial" panose="020B0604020202020204" pitchFamily="34" charset="0"/>
              <a:buChar char="•"/>
            </a:pPr>
            <a:r>
              <a:rPr lang="en-US" sz="2600" dirty="0"/>
              <a:t>Numeric</a:t>
            </a:r>
          </a:p>
          <a:p>
            <a:pPr marL="914400" lvl="1" indent="-457200">
              <a:spcBef>
                <a:spcPts val="600"/>
              </a:spcBef>
              <a:spcAft>
                <a:spcPts val="600"/>
              </a:spcAft>
              <a:buFont typeface="Arial" panose="020B0604020202020204" pitchFamily="34" charset="0"/>
              <a:buChar char="•"/>
            </a:pPr>
            <a:r>
              <a:rPr lang="en-US" sz="2600" dirty="0"/>
              <a:t>String</a:t>
            </a:r>
          </a:p>
          <a:p>
            <a:pPr marL="914400" lvl="1" indent="-457200">
              <a:spcBef>
                <a:spcPts val="600"/>
              </a:spcBef>
              <a:spcAft>
                <a:spcPts val="600"/>
              </a:spcAft>
              <a:buFont typeface="Arial" panose="020B0604020202020204" pitchFamily="34" charset="0"/>
              <a:buChar char="•"/>
            </a:pPr>
            <a:endParaRPr lang="en-US" sz="2600" dirty="0"/>
          </a:p>
        </p:txBody>
      </p:sp>
    </p:spTree>
    <p:extLst>
      <p:ext uri="{BB962C8B-B14F-4D97-AF65-F5344CB8AC3E}">
        <p14:creationId xmlns:p14="http://schemas.microsoft.com/office/powerpoint/2010/main" val="307921138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Vectorized Calculations</a:t>
            </a:r>
          </a:p>
        </p:txBody>
      </p:sp>
      <p:pic>
        <p:nvPicPr>
          <p:cNvPr id="4" name="Picture 3">
            <a:extLst>
              <a:ext uri="{FF2B5EF4-FFF2-40B4-BE49-F238E27FC236}">
                <a16:creationId xmlns:a16="http://schemas.microsoft.com/office/drawing/2014/main" id="{51C749E8-A384-7DAB-9FBF-1233B4AA1AE2}"/>
              </a:ext>
            </a:extLst>
          </p:cNvPr>
          <p:cNvPicPr>
            <a:picLocks noChangeAspect="1"/>
          </p:cNvPicPr>
          <p:nvPr/>
        </p:nvPicPr>
        <p:blipFill>
          <a:blip r:embed="rId3"/>
          <a:stretch>
            <a:fillRect/>
          </a:stretch>
        </p:blipFill>
        <p:spPr>
          <a:xfrm>
            <a:off x="440871" y="1017235"/>
            <a:ext cx="8262257" cy="4306921"/>
          </a:xfrm>
          <a:prstGeom prst="rect">
            <a:avLst/>
          </a:prstGeom>
        </p:spPr>
      </p:pic>
    </p:spTree>
    <p:extLst>
      <p:ext uri="{BB962C8B-B14F-4D97-AF65-F5344CB8AC3E}">
        <p14:creationId xmlns:p14="http://schemas.microsoft.com/office/powerpoint/2010/main" val="265475909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Vectorized Calculations</a:t>
            </a:r>
          </a:p>
        </p:txBody>
      </p:sp>
      <p:pic>
        <p:nvPicPr>
          <p:cNvPr id="5" name="Picture 4">
            <a:extLst>
              <a:ext uri="{FF2B5EF4-FFF2-40B4-BE49-F238E27FC236}">
                <a16:creationId xmlns:a16="http://schemas.microsoft.com/office/drawing/2014/main" id="{A2EFE897-6B54-E3AB-C4EC-AF5BCEFB57F3}"/>
              </a:ext>
            </a:extLst>
          </p:cNvPr>
          <p:cNvPicPr>
            <a:picLocks noChangeAspect="1"/>
          </p:cNvPicPr>
          <p:nvPr/>
        </p:nvPicPr>
        <p:blipFill>
          <a:blip r:embed="rId3"/>
          <a:stretch>
            <a:fillRect/>
          </a:stretch>
        </p:blipFill>
        <p:spPr>
          <a:xfrm>
            <a:off x="207923" y="1318752"/>
            <a:ext cx="8728154" cy="3125757"/>
          </a:xfrm>
          <a:prstGeom prst="rect">
            <a:avLst/>
          </a:prstGeom>
        </p:spPr>
      </p:pic>
    </p:spTree>
    <p:extLst>
      <p:ext uri="{BB962C8B-B14F-4D97-AF65-F5344CB8AC3E}">
        <p14:creationId xmlns:p14="http://schemas.microsoft.com/office/powerpoint/2010/main" val="420755237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Functions</a:t>
            </a:r>
          </a:p>
        </p:txBody>
      </p:sp>
      <p:sp>
        <p:nvSpPr>
          <p:cNvPr id="3" name="TextBox 2">
            <a:extLst>
              <a:ext uri="{FF2B5EF4-FFF2-40B4-BE49-F238E27FC236}">
                <a16:creationId xmlns:a16="http://schemas.microsoft.com/office/drawing/2014/main" id="{DA0A9634-AAB2-A05C-A250-E78B8B3CD8FD}"/>
              </a:ext>
            </a:extLst>
          </p:cNvPr>
          <p:cNvSpPr txBox="1"/>
          <p:nvPr/>
        </p:nvSpPr>
        <p:spPr>
          <a:xfrm>
            <a:off x="429868" y="1230992"/>
            <a:ext cx="8567175" cy="3508653"/>
          </a:xfrm>
          <a:prstGeom prst="rect">
            <a:avLst/>
          </a:prstGeom>
          <a:noFill/>
        </p:spPr>
        <p:txBody>
          <a:bodyPr wrap="square" rtlCol="0">
            <a:spAutoFit/>
          </a:bodyPr>
          <a:lstStyle/>
          <a:p>
            <a:pPr marL="457200" indent="-457200">
              <a:spcBef>
                <a:spcPts val="600"/>
              </a:spcBef>
              <a:spcAft>
                <a:spcPts val="600"/>
              </a:spcAft>
              <a:buFont typeface="Arial" panose="020B0604020202020204" pitchFamily="34" charset="0"/>
              <a:buChar char="•"/>
            </a:pPr>
            <a:r>
              <a:rPr lang="en-US" sz="2600" dirty="0"/>
              <a:t>Functions are instructions to perform a task</a:t>
            </a:r>
          </a:p>
          <a:p>
            <a:pPr marL="914400" lvl="1" indent="-457200">
              <a:spcBef>
                <a:spcPts val="600"/>
              </a:spcBef>
              <a:spcAft>
                <a:spcPts val="600"/>
              </a:spcAft>
              <a:buFont typeface="Arial" panose="020B0604020202020204" pitchFamily="34" charset="0"/>
              <a:buChar char="•"/>
            </a:pPr>
            <a:r>
              <a:rPr lang="en-US" sz="2600" dirty="0"/>
              <a:t>They are </a:t>
            </a:r>
            <a:r>
              <a:rPr lang="en-US" sz="2600" i="1" dirty="0"/>
              <a:t>algorithms</a:t>
            </a:r>
            <a:r>
              <a:rPr lang="en-US" sz="2600" dirty="0"/>
              <a:t>, or consistent set of rules</a:t>
            </a:r>
          </a:p>
          <a:p>
            <a:pPr marL="457200" indent="-457200">
              <a:spcBef>
                <a:spcPts val="600"/>
              </a:spcBef>
              <a:spcAft>
                <a:spcPts val="600"/>
              </a:spcAft>
              <a:buFont typeface="Arial" panose="020B0604020202020204" pitchFamily="34" charset="0"/>
              <a:buChar char="•"/>
            </a:pPr>
            <a:r>
              <a:rPr lang="en-US" sz="2600" dirty="0"/>
              <a:t>R has built-in functions for many basic things</a:t>
            </a:r>
          </a:p>
          <a:p>
            <a:pPr marL="457200" indent="-457200">
              <a:spcBef>
                <a:spcPts val="600"/>
              </a:spcBef>
              <a:spcAft>
                <a:spcPts val="600"/>
              </a:spcAft>
              <a:buFont typeface="Arial" panose="020B0604020202020204" pitchFamily="34" charset="0"/>
              <a:buChar char="•"/>
            </a:pPr>
            <a:r>
              <a:rPr lang="en-US" sz="2600" dirty="0"/>
              <a:t>Functions generally look like this: </a:t>
            </a:r>
            <a:r>
              <a:rPr lang="en-US" sz="2600" i="1" dirty="0"/>
              <a:t>function(object)</a:t>
            </a:r>
          </a:p>
          <a:p>
            <a:pPr marL="457200" indent="-457200">
              <a:spcBef>
                <a:spcPts val="600"/>
              </a:spcBef>
              <a:spcAft>
                <a:spcPts val="600"/>
              </a:spcAft>
              <a:buFont typeface="Arial" panose="020B0604020202020204" pitchFamily="34" charset="0"/>
              <a:buChar char="•"/>
            </a:pPr>
            <a:r>
              <a:rPr lang="en-US" sz="2600" dirty="0"/>
              <a:t>We can also “add on” extra functions by loading new libraries (we’ll get to this later), or we can write our own functions to do whatever we want</a:t>
            </a:r>
          </a:p>
        </p:txBody>
      </p:sp>
    </p:spTree>
    <p:extLst>
      <p:ext uri="{BB962C8B-B14F-4D97-AF65-F5344CB8AC3E}">
        <p14:creationId xmlns:p14="http://schemas.microsoft.com/office/powerpoint/2010/main" val="21585141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Housekeeping notes</a:t>
            </a:r>
          </a:p>
        </p:txBody>
      </p:sp>
      <p:sp>
        <p:nvSpPr>
          <p:cNvPr id="3" name="TextBox 2">
            <a:extLst>
              <a:ext uri="{FF2B5EF4-FFF2-40B4-BE49-F238E27FC236}">
                <a16:creationId xmlns:a16="http://schemas.microsoft.com/office/drawing/2014/main" id="{02C9C354-71E1-04CE-2CA9-96EEA81674DF}"/>
              </a:ext>
            </a:extLst>
          </p:cNvPr>
          <p:cNvSpPr txBox="1"/>
          <p:nvPr/>
        </p:nvSpPr>
        <p:spPr>
          <a:xfrm>
            <a:off x="429869" y="1230992"/>
            <a:ext cx="8284261" cy="1446550"/>
          </a:xfrm>
          <a:prstGeom prst="rect">
            <a:avLst/>
          </a:prstGeom>
          <a:noFill/>
        </p:spPr>
        <p:txBody>
          <a:bodyPr wrap="square" rtlCol="0">
            <a:spAutoFit/>
          </a:bodyPr>
          <a:lstStyle/>
          <a:p>
            <a:pPr algn="ctr">
              <a:spcBef>
                <a:spcPts val="600"/>
              </a:spcBef>
              <a:spcAft>
                <a:spcPts val="600"/>
              </a:spcAft>
            </a:pPr>
            <a:r>
              <a:rPr lang="en-US" sz="2600" dirty="0"/>
              <a:t>All course materials are on </a:t>
            </a:r>
            <a:r>
              <a:rPr lang="en-US" sz="2600" dirty="0" err="1"/>
              <a:t>github</a:t>
            </a:r>
            <a:r>
              <a:rPr lang="en-US" sz="2600" dirty="0"/>
              <a:t>, and we’ll take more about </a:t>
            </a:r>
            <a:r>
              <a:rPr lang="en-US" sz="2600" dirty="0" err="1"/>
              <a:t>github</a:t>
            </a:r>
            <a:r>
              <a:rPr lang="en-US" sz="2600" dirty="0"/>
              <a:t> starting tomorrow</a:t>
            </a:r>
          </a:p>
          <a:p>
            <a:pPr algn="ctr">
              <a:spcBef>
                <a:spcPts val="600"/>
              </a:spcBef>
              <a:spcAft>
                <a:spcPts val="600"/>
              </a:spcAft>
            </a:pPr>
            <a:r>
              <a:rPr lang="en-US" sz="2600" b="1" dirty="0"/>
              <a:t>https://</a:t>
            </a:r>
            <a:r>
              <a:rPr lang="en-US" sz="2600" b="1" dirty="0" err="1"/>
              <a:t>github.com</a:t>
            </a:r>
            <a:r>
              <a:rPr lang="en-US" sz="2600" b="1" dirty="0"/>
              <a:t>/</a:t>
            </a:r>
            <a:r>
              <a:rPr lang="en-US" sz="2600" b="1" dirty="0" err="1"/>
              <a:t>seaneff</a:t>
            </a:r>
            <a:r>
              <a:rPr lang="en-US" sz="2600" b="1" dirty="0"/>
              <a:t>/data-science-basics-2023</a:t>
            </a:r>
          </a:p>
        </p:txBody>
      </p:sp>
      <p:pic>
        <p:nvPicPr>
          <p:cNvPr id="6" name="Picture 5">
            <a:extLst>
              <a:ext uri="{FF2B5EF4-FFF2-40B4-BE49-F238E27FC236}">
                <a16:creationId xmlns:a16="http://schemas.microsoft.com/office/drawing/2014/main" id="{DAA23621-89BF-0CBB-CC16-6CD0692CB72A}"/>
              </a:ext>
            </a:extLst>
          </p:cNvPr>
          <p:cNvPicPr>
            <a:picLocks noChangeAspect="1"/>
          </p:cNvPicPr>
          <p:nvPr/>
        </p:nvPicPr>
        <p:blipFill>
          <a:blip r:embed="rId2"/>
          <a:stretch>
            <a:fillRect/>
          </a:stretch>
        </p:blipFill>
        <p:spPr>
          <a:xfrm>
            <a:off x="1910442" y="2919760"/>
            <a:ext cx="5118156" cy="2707248"/>
          </a:xfrm>
          <a:prstGeom prst="rect">
            <a:avLst/>
          </a:prstGeom>
          <a:ln>
            <a:solidFill>
              <a:schemeClr val="accent1">
                <a:shade val="95000"/>
                <a:satMod val="105000"/>
              </a:schemeClr>
            </a:solidFill>
          </a:ln>
        </p:spPr>
      </p:pic>
    </p:spTree>
    <p:extLst>
      <p:ext uri="{BB962C8B-B14F-4D97-AF65-F5344CB8AC3E}">
        <p14:creationId xmlns:p14="http://schemas.microsoft.com/office/powerpoint/2010/main" val="114145818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Functions</a:t>
            </a:r>
          </a:p>
        </p:txBody>
      </p:sp>
      <p:sp>
        <p:nvSpPr>
          <p:cNvPr id="3" name="TextBox 2">
            <a:extLst>
              <a:ext uri="{FF2B5EF4-FFF2-40B4-BE49-F238E27FC236}">
                <a16:creationId xmlns:a16="http://schemas.microsoft.com/office/drawing/2014/main" id="{DA0A9634-AAB2-A05C-A250-E78B8B3CD8FD}"/>
              </a:ext>
            </a:extLst>
          </p:cNvPr>
          <p:cNvSpPr txBox="1"/>
          <p:nvPr/>
        </p:nvSpPr>
        <p:spPr>
          <a:xfrm>
            <a:off x="429868" y="1230992"/>
            <a:ext cx="8567175" cy="3816429"/>
          </a:xfrm>
          <a:prstGeom prst="rect">
            <a:avLst/>
          </a:prstGeom>
          <a:noFill/>
        </p:spPr>
        <p:txBody>
          <a:bodyPr wrap="square" rtlCol="0">
            <a:spAutoFit/>
          </a:bodyPr>
          <a:lstStyle/>
          <a:p>
            <a:pPr marL="457200" indent="-457200">
              <a:spcBef>
                <a:spcPts val="600"/>
              </a:spcBef>
              <a:spcAft>
                <a:spcPts val="600"/>
              </a:spcAft>
              <a:buFont typeface="Arial" panose="020B0604020202020204" pitchFamily="34" charset="0"/>
              <a:buChar char="•"/>
            </a:pPr>
            <a:r>
              <a:rPr lang="en-US" sz="2600" dirty="0"/>
              <a:t>Most functions in R are vectorized</a:t>
            </a:r>
          </a:p>
          <a:p>
            <a:pPr marL="914400" lvl="1" indent="-457200">
              <a:spcBef>
                <a:spcPts val="600"/>
              </a:spcBef>
              <a:spcAft>
                <a:spcPts val="600"/>
              </a:spcAft>
              <a:buFont typeface="Arial" panose="020B0604020202020204" pitchFamily="34" charset="0"/>
              <a:buChar char="•"/>
            </a:pPr>
            <a:r>
              <a:rPr lang="en-US" sz="2600" dirty="0"/>
              <a:t>This means they act on all items in a vector</a:t>
            </a:r>
          </a:p>
          <a:p>
            <a:pPr marL="457200" indent="-457200">
              <a:spcBef>
                <a:spcPts val="600"/>
              </a:spcBef>
              <a:spcAft>
                <a:spcPts val="600"/>
              </a:spcAft>
              <a:buFont typeface="Arial" panose="020B0604020202020204" pitchFamily="34" charset="0"/>
              <a:buChar char="•"/>
            </a:pPr>
            <a:r>
              <a:rPr lang="en-US" sz="2600" dirty="0"/>
              <a:t>Why does this matter?</a:t>
            </a:r>
          </a:p>
          <a:p>
            <a:pPr marL="914400" lvl="1" indent="-457200">
              <a:spcBef>
                <a:spcPts val="600"/>
              </a:spcBef>
              <a:spcAft>
                <a:spcPts val="600"/>
              </a:spcAft>
              <a:buFont typeface="Arial" panose="020B0604020202020204" pitchFamily="34" charset="0"/>
              <a:buChar char="•"/>
            </a:pPr>
            <a:r>
              <a:rPr lang="en-US" sz="2600" dirty="0"/>
              <a:t>If you misunderstand it, your math will be wrong</a:t>
            </a:r>
          </a:p>
          <a:p>
            <a:pPr marL="914400" lvl="1" indent="-457200">
              <a:spcBef>
                <a:spcPts val="600"/>
              </a:spcBef>
              <a:spcAft>
                <a:spcPts val="600"/>
              </a:spcAft>
              <a:buFont typeface="Arial" panose="020B0604020202020204" pitchFamily="34" charset="0"/>
              <a:buChar char="•"/>
            </a:pPr>
            <a:r>
              <a:rPr lang="en-US" sz="2600" dirty="0"/>
              <a:t>It’s useful for basic calculations and analysis:</a:t>
            </a:r>
          </a:p>
          <a:p>
            <a:pPr marL="1371600" lvl="2" indent="-457200">
              <a:spcBef>
                <a:spcPts val="600"/>
              </a:spcBef>
              <a:spcAft>
                <a:spcPts val="600"/>
              </a:spcAft>
              <a:buFont typeface="Arial" panose="020B0604020202020204" pitchFamily="34" charset="0"/>
              <a:buChar char="•"/>
            </a:pPr>
            <a:r>
              <a:rPr lang="en-US" sz="2600" dirty="0"/>
              <a:t>divide all numbers by 100 to calculate a %</a:t>
            </a:r>
          </a:p>
          <a:p>
            <a:pPr marL="1371600" lvl="2" indent="-457200">
              <a:spcBef>
                <a:spcPts val="600"/>
              </a:spcBef>
              <a:spcAft>
                <a:spcPts val="600"/>
              </a:spcAft>
              <a:buFont typeface="Arial" panose="020B0604020202020204" pitchFamily="34" charset="0"/>
              <a:buChar char="•"/>
            </a:pPr>
            <a:r>
              <a:rPr lang="en-US" sz="2600" dirty="0"/>
              <a:t>multiply per-capita rates by total population</a:t>
            </a:r>
          </a:p>
        </p:txBody>
      </p:sp>
    </p:spTree>
    <p:extLst>
      <p:ext uri="{BB962C8B-B14F-4D97-AF65-F5344CB8AC3E}">
        <p14:creationId xmlns:p14="http://schemas.microsoft.com/office/powerpoint/2010/main" val="262701506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Functions</a:t>
            </a:r>
          </a:p>
        </p:txBody>
      </p:sp>
      <p:pic>
        <p:nvPicPr>
          <p:cNvPr id="7" name="Picture 6">
            <a:extLst>
              <a:ext uri="{FF2B5EF4-FFF2-40B4-BE49-F238E27FC236}">
                <a16:creationId xmlns:a16="http://schemas.microsoft.com/office/drawing/2014/main" id="{6FD4BC1E-BE47-A0B6-A39E-F7762A25F0A4}"/>
              </a:ext>
            </a:extLst>
          </p:cNvPr>
          <p:cNvPicPr>
            <a:picLocks noChangeAspect="1"/>
          </p:cNvPicPr>
          <p:nvPr/>
        </p:nvPicPr>
        <p:blipFill>
          <a:blip r:embed="rId3"/>
          <a:stretch>
            <a:fillRect/>
          </a:stretch>
        </p:blipFill>
        <p:spPr>
          <a:xfrm>
            <a:off x="628860" y="963386"/>
            <a:ext cx="8010939" cy="4350687"/>
          </a:xfrm>
          <a:prstGeom prst="rect">
            <a:avLst/>
          </a:prstGeom>
        </p:spPr>
      </p:pic>
    </p:spTree>
    <p:extLst>
      <p:ext uri="{BB962C8B-B14F-4D97-AF65-F5344CB8AC3E}">
        <p14:creationId xmlns:p14="http://schemas.microsoft.com/office/powerpoint/2010/main" val="89661059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Functions</a:t>
            </a:r>
          </a:p>
        </p:txBody>
      </p:sp>
      <p:pic>
        <p:nvPicPr>
          <p:cNvPr id="7" name="Picture 6">
            <a:extLst>
              <a:ext uri="{FF2B5EF4-FFF2-40B4-BE49-F238E27FC236}">
                <a16:creationId xmlns:a16="http://schemas.microsoft.com/office/drawing/2014/main" id="{6FD4BC1E-BE47-A0B6-A39E-F7762A25F0A4}"/>
              </a:ext>
            </a:extLst>
          </p:cNvPr>
          <p:cNvPicPr>
            <a:picLocks noChangeAspect="1"/>
          </p:cNvPicPr>
          <p:nvPr/>
        </p:nvPicPr>
        <p:blipFill>
          <a:blip r:embed="rId3"/>
          <a:stretch>
            <a:fillRect/>
          </a:stretch>
        </p:blipFill>
        <p:spPr>
          <a:xfrm>
            <a:off x="628860" y="963386"/>
            <a:ext cx="8010939" cy="4350687"/>
          </a:xfrm>
          <a:prstGeom prst="rect">
            <a:avLst/>
          </a:prstGeom>
        </p:spPr>
      </p:pic>
      <p:sp>
        <p:nvSpPr>
          <p:cNvPr id="9" name="Oval 8">
            <a:extLst>
              <a:ext uri="{FF2B5EF4-FFF2-40B4-BE49-F238E27FC236}">
                <a16:creationId xmlns:a16="http://schemas.microsoft.com/office/drawing/2014/main" id="{B90E3FC6-F2B5-2139-6929-6BCAC899A63F}"/>
              </a:ext>
            </a:extLst>
          </p:cNvPr>
          <p:cNvSpPr/>
          <p:nvPr/>
        </p:nvSpPr>
        <p:spPr>
          <a:xfrm>
            <a:off x="902153" y="1240971"/>
            <a:ext cx="812347" cy="462598"/>
          </a:xfrm>
          <a:prstGeom prst="ellipse">
            <a:avLst/>
          </a:prstGeom>
          <a:noFill/>
          <a:ln w="76200">
            <a:solidFill>
              <a:schemeClr val="accent6">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accent5">
                  <a:lumMod val="60000"/>
                  <a:lumOff val="40000"/>
                </a:schemeClr>
              </a:solidFill>
            </a:endParaRPr>
          </a:p>
        </p:txBody>
      </p:sp>
      <p:sp>
        <p:nvSpPr>
          <p:cNvPr id="10" name="Oval 9">
            <a:extLst>
              <a:ext uri="{FF2B5EF4-FFF2-40B4-BE49-F238E27FC236}">
                <a16:creationId xmlns:a16="http://schemas.microsoft.com/office/drawing/2014/main" id="{8434EEFE-866A-B9A5-61CD-F51F64C70A27}"/>
              </a:ext>
            </a:extLst>
          </p:cNvPr>
          <p:cNvSpPr/>
          <p:nvPr/>
        </p:nvSpPr>
        <p:spPr>
          <a:xfrm>
            <a:off x="902152" y="2549850"/>
            <a:ext cx="616405" cy="462598"/>
          </a:xfrm>
          <a:prstGeom prst="ellipse">
            <a:avLst/>
          </a:prstGeom>
          <a:noFill/>
          <a:ln w="76200">
            <a:solidFill>
              <a:schemeClr val="accent6">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accent5">
                  <a:lumMod val="60000"/>
                  <a:lumOff val="40000"/>
                </a:schemeClr>
              </a:solidFill>
            </a:endParaRPr>
          </a:p>
        </p:txBody>
      </p:sp>
      <p:sp>
        <p:nvSpPr>
          <p:cNvPr id="11" name="Oval 10">
            <a:extLst>
              <a:ext uri="{FF2B5EF4-FFF2-40B4-BE49-F238E27FC236}">
                <a16:creationId xmlns:a16="http://schemas.microsoft.com/office/drawing/2014/main" id="{31D566A3-8A55-EBAD-EFD5-796C1A500B07}"/>
              </a:ext>
            </a:extLst>
          </p:cNvPr>
          <p:cNvSpPr/>
          <p:nvPr/>
        </p:nvSpPr>
        <p:spPr>
          <a:xfrm>
            <a:off x="902153" y="3845553"/>
            <a:ext cx="1024618" cy="462598"/>
          </a:xfrm>
          <a:prstGeom prst="ellipse">
            <a:avLst/>
          </a:prstGeom>
          <a:noFill/>
          <a:ln w="76200">
            <a:solidFill>
              <a:schemeClr val="accent6">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accent5">
                  <a:lumMod val="60000"/>
                  <a:lumOff val="40000"/>
                </a:schemeClr>
              </a:solidFill>
            </a:endParaRPr>
          </a:p>
        </p:txBody>
      </p:sp>
    </p:spTree>
    <p:extLst>
      <p:ext uri="{BB962C8B-B14F-4D97-AF65-F5344CB8AC3E}">
        <p14:creationId xmlns:p14="http://schemas.microsoft.com/office/powerpoint/2010/main" val="330264084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Learn more about functions</a:t>
            </a:r>
          </a:p>
          <a:p>
            <a:r>
              <a:rPr lang="en-US" sz="3200" dirty="0">
                <a:solidFill>
                  <a:schemeClr val="bg1">
                    <a:lumMod val="65000"/>
                  </a:schemeClr>
                </a:solidFill>
              </a:rPr>
              <a:t>?summary or help(summary)</a:t>
            </a:r>
          </a:p>
        </p:txBody>
      </p:sp>
      <p:pic>
        <p:nvPicPr>
          <p:cNvPr id="4" name="Picture 3">
            <a:extLst>
              <a:ext uri="{FF2B5EF4-FFF2-40B4-BE49-F238E27FC236}">
                <a16:creationId xmlns:a16="http://schemas.microsoft.com/office/drawing/2014/main" id="{A9CC7B51-E087-63EC-A08B-42C3BEBA8A1B}"/>
              </a:ext>
            </a:extLst>
          </p:cNvPr>
          <p:cNvPicPr>
            <a:picLocks noChangeAspect="1"/>
          </p:cNvPicPr>
          <p:nvPr/>
        </p:nvPicPr>
        <p:blipFill>
          <a:blip r:embed="rId3"/>
          <a:stretch>
            <a:fillRect/>
          </a:stretch>
        </p:blipFill>
        <p:spPr>
          <a:xfrm>
            <a:off x="429870" y="1308385"/>
            <a:ext cx="7473159" cy="4226786"/>
          </a:xfrm>
          <a:prstGeom prst="rect">
            <a:avLst/>
          </a:prstGeom>
        </p:spPr>
      </p:pic>
      <p:sp>
        <p:nvSpPr>
          <p:cNvPr id="5" name="TextBox 4">
            <a:extLst>
              <a:ext uri="{FF2B5EF4-FFF2-40B4-BE49-F238E27FC236}">
                <a16:creationId xmlns:a16="http://schemas.microsoft.com/office/drawing/2014/main" id="{35EC887E-E41F-1617-EA63-07A616BF1B83}"/>
              </a:ext>
            </a:extLst>
          </p:cNvPr>
          <p:cNvSpPr txBox="1"/>
          <p:nvPr/>
        </p:nvSpPr>
        <p:spPr>
          <a:xfrm>
            <a:off x="3729234" y="2543741"/>
            <a:ext cx="3883973" cy="646331"/>
          </a:xfrm>
          <a:prstGeom prst="rect">
            <a:avLst/>
          </a:prstGeom>
          <a:noFill/>
        </p:spPr>
        <p:txBody>
          <a:bodyPr wrap="square" rtlCol="0">
            <a:spAutoFit/>
          </a:bodyPr>
          <a:lstStyle/>
          <a:p>
            <a:pPr algn="ctr"/>
            <a:r>
              <a:rPr lang="en-US" dirty="0">
                <a:solidFill>
                  <a:schemeClr val="bg1"/>
                </a:solidFill>
              </a:rPr>
              <a:t>This is documentation about the summary() function</a:t>
            </a:r>
          </a:p>
        </p:txBody>
      </p:sp>
      <p:sp>
        <p:nvSpPr>
          <p:cNvPr id="6" name="Oval 5">
            <a:extLst>
              <a:ext uri="{FF2B5EF4-FFF2-40B4-BE49-F238E27FC236}">
                <a16:creationId xmlns:a16="http://schemas.microsoft.com/office/drawing/2014/main" id="{7709DB04-ADDB-97FD-0848-5667435E2F59}"/>
              </a:ext>
            </a:extLst>
          </p:cNvPr>
          <p:cNvSpPr/>
          <p:nvPr/>
        </p:nvSpPr>
        <p:spPr>
          <a:xfrm>
            <a:off x="3302453" y="3291779"/>
            <a:ext cx="5188404" cy="2243392"/>
          </a:xfrm>
          <a:prstGeom prst="ellipse">
            <a:avLst/>
          </a:prstGeom>
          <a:noFill/>
          <a:ln w="76200">
            <a:solidFill>
              <a:schemeClr val="accent6">
                <a:lumMod val="10000"/>
                <a:lumOff val="9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EB42F490-D79C-6AAE-E3C3-E03C90E1F8A5}"/>
              </a:ext>
            </a:extLst>
          </p:cNvPr>
          <p:cNvSpPr txBox="1"/>
          <p:nvPr/>
        </p:nvSpPr>
        <p:spPr>
          <a:xfrm>
            <a:off x="579456" y="3764516"/>
            <a:ext cx="2573411" cy="1754326"/>
          </a:xfrm>
          <a:prstGeom prst="rect">
            <a:avLst/>
          </a:prstGeom>
          <a:noFill/>
        </p:spPr>
        <p:txBody>
          <a:bodyPr wrap="square" rtlCol="0">
            <a:spAutoFit/>
          </a:bodyPr>
          <a:lstStyle/>
          <a:p>
            <a:r>
              <a:rPr lang="en-US" dirty="0">
                <a:solidFill>
                  <a:schemeClr val="bg1"/>
                </a:solidFill>
              </a:rPr>
              <a:t>Type ? and then the function name:</a:t>
            </a:r>
          </a:p>
          <a:p>
            <a:pPr marL="285750" indent="-285750">
              <a:buFont typeface="Arial" panose="020B0604020202020204" pitchFamily="34" charset="0"/>
              <a:buChar char="•"/>
            </a:pPr>
            <a:r>
              <a:rPr lang="en-US" dirty="0">
                <a:solidFill>
                  <a:schemeClr val="bg1"/>
                </a:solidFill>
              </a:rPr>
              <a:t>?summary </a:t>
            </a:r>
          </a:p>
          <a:p>
            <a:pPr marL="285750" indent="-285750">
              <a:buFont typeface="Arial" panose="020B0604020202020204" pitchFamily="34" charset="0"/>
              <a:buChar char="•"/>
            </a:pPr>
            <a:r>
              <a:rPr lang="en-US" dirty="0">
                <a:solidFill>
                  <a:schemeClr val="bg1"/>
                </a:solidFill>
              </a:rPr>
              <a:t>?</a:t>
            </a:r>
            <a:r>
              <a:rPr lang="en-US" dirty="0" err="1">
                <a:solidFill>
                  <a:schemeClr val="bg1"/>
                </a:solidFill>
              </a:rPr>
              <a:t>sd</a:t>
            </a:r>
            <a:endParaRPr lang="en-US" dirty="0">
              <a:solidFill>
                <a:schemeClr val="bg1"/>
              </a:solidFill>
            </a:endParaRPr>
          </a:p>
          <a:p>
            <a:pPr marL="285750" indent="-285750">
              <a:buFont typeface="Arial" panose="020B0604020202020204" pitchFamily="34" charset="0"/>
              <a:buChar char="•"/>
            </a:pPr>
            <a:r>
              <a:rPr lang="en-US" dirty="0">
                <a:solidFill>
                  <a:schemeClr val="bg1"/>
                </a:solidFill>
              </a:rPr>
              <a:t>?mean</a:t>
            </a:r>
          </a:p>
          <a:p>
            <a:pPr marL="285750" indent="-285750">
              <a:buFont typeface="Arial" panose="020B0604020202020204" pitchFamily="34" charset="0"/>
              <a:buChar char="•"/>
            </a:pPr>
            <a:r>
              <a:rPr lang="en-US" dirty="0" err="1">
                <a:solidFill>
                  <a:schemeClr val="bg1"/>
                </a:solidFill>
              </a:rPr>
              <a:t>etc</a:t>
            </a:r>
            <a:r>
              <a:rPr lang="en-US" dirty="0">
                <a:solidFill>
                  <a:schemeClr val="bg1"/>
                </a:solidFill>
              </a:rPr>
              <a:t>… </a:t>
            </a:r>
          </a:p>
        </p:txBody>
      </p:sp>
    </p:spTree>
    <p:extLst>
      <p:ext uri="{BB962C8B-B14F-4D97-AF65-F5344CB8AC3E}">
        <p14:creationId xmlns:p14="http://schemas.microsoft.com/office/powerpoint/2010/main" val="207037516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Now you try!</a:t>
            </a:r>
          </a:p>
        </p:txBody>
      </p:sp>
      <p:sp>
        <p:nvSpPr>
          <p:cNvPr id="4" name="TextBox 3">
            <a:extLst>
              <a:ext uri="{FF2B5EF4-FFF2-40B4-BE49-F238E27FC236}">
                <a16:creationId xmlns:a16="http://schemas.microsoft.com/office/drawing/2014/main" id="{865D5AA2-9148-F048-F920-939CF2727948}"/>
              </a:ext>
            </a:extLst>
          </p:cNvPr>
          <p:cNvSpPr txBox="1"/>
          <p:nvPr/>
        </p:nvSpPr>
        <p:spPr>
          <a:xfrm>
            <a:off x="429869" y="1230992"/>
            <a:ext cx="8284261" cy="1046440"/>
          </a:xfrm>
          <a:prstGeom prst="rect">
            <a:avLst/>
          </a:prstGeom>
          <a:noFill/>
        </p:spPr>
        <p:txBody>
          <a:bodyPr wrap="square" rtlCol="0">
            <a:spAutoFit/>
          </a:bodyPr>
          <a:lstStyle/>
          <a:p>
            <a:pPr marL="457200" indent="-457200">
              <a:spcBef>
                <a:spcPts val="600"/>
              </a:spcBef>
              <a:spcAft>
                <a:spcPts val="600"/>
              </a:spcAft>
              <a:buFont typeface="Arial" panose="020B0604020202020204" pitchFamily="34" charset="0"/>
              <a:buChar char="•"/>
            </a:pPr>
            <a:r>
              <a:rPr lang="en-US" sz="2600" dirty="0"/>
              <a:t>Take the average of three or more numbers</a:t>
            </a:r>
          </a:p>
          <a:p>
            <a:pPr marL="457200" indent="-457200">
              <a:spcBef>
                <a:spcPts val="600"/>
              </a:spcBef>
              <a:spcAft>
                <a:spcPts val="600"/>
              </a:spcAft>
              <a:buFont typeface="Arial" panose="020B0604020202020204" pitchFamily="34" charset="0"/>
              <a:buChar char="•"/>
            </a:pPr>
            <a:r>
              <a:rPr lang="en-US" sz="2600" dirty="0"/>
              <a:t>Use “?” to learn more about the function </a:t>
            </a:r>
            <a:r>
              <a:rPr lang="en-US" sz="2600" dirty="0" err="1"/>
              <a:t>sd</a:t>
            </a:r>
            <a:r>
              <a:rPr lang="en-US" sz="2600" dirty="0"/>
              <a:t>()</a:t>
            </a:r>
          </a:p>
        </p:txBody>
      </p:sp>
    </p:spTree>
    <p:extLst>
      <p:ext uri="{BB962C8B-B14F-4D97-AF65-F5344CB8AC3E}">
        <p14:creationId xmlns:p14="http://schemas.microsoft.com/office/powerpoint/2010/main" val="163866297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1" y="1330504"/>
            <a:ext cx="9144001" cy="5527496"/>
          </a:xfrm>
          <a:prstGeom prst="rect">
            <a:avLst/>
          </a:prstGeom>
          <a:solidFill>
            <a:srgbClr val="041E4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sp>
        <p:nvSpPr>
          <p:cNvPr id="8" name="Title 5"/>
          <p:cNvSpPr txBox="1">
            <a:spLocks/>
          </p:cNvSpPr>
          <p:nvPr/>
        </p:nvSpPr>
        <p:spPr>
          <a:xfrm>
            <a:off x="383218" y="1477992"/>
            <a:ext cx="7954732" cy="815898"/>
          </a:xfrm>
          <a:prstGeom prst="rect">
            <a:avLst/>
          </a:prstGeom>
        </p:spPr>
        <p:txBody>
          <a:bodyPr>
            <a:noAutofit/>
          </a:bodyPr>
          <a:lstStyle>
            <a:lvl1pPr algn="ctr" defTabSz="457200" rtl="0" eaLnBrk="1" latinLnBrk="0" hangingPunct="1">
              <a:spcBef>
                <a:spcPct val="0"/>
              </a:spcBef>
              <a:buNone/>
              <a:defRPr sz="4200" b="0" i="1" kern="1200">
                <a:solidFill>
                  <a:srgbClr val="002D50"/>
                </a:solidFill>
                <a:latin typeface="Adobe Caslon Pro"/>
                <a:ea typeface="+mj-ea"/>
                <a:cs typeface="Adobe Caslon Pro"/>
              </a:defRPr>
            </a:lvl1pPr>
          </a:lstStyle>
          <a:p>
            <a:pPr algn="l"/>
            <a:r>
              <a:rPr lang="en-US" sz="4051" i="0" dirty="0">
                <a:solidFill>
                  <a:schemeClr val="bg1"/>
                </a:solidFill>
                <a:latin typeface="Helvetica Neue"/>
                <a:cs typeface="Helvetica Neue"/>
              </a:rPr>
              <a:t>Accessing course materials</a:t>
            </a:r>
          </a:p>
        </p:txBody>
      </p:sp>
      <p:pic>
        <p:nvPicPr>
          <p:cNvPr id="12" name="Picture 11"/>
          <p:cNvPicPr>
            <a:picLocks noChangeAspect="1"/>
          </p:cNvPicPr>
          <p:nvPr/>
        </p:nvPicPr>
        <p:blipFill>
          <a:blip r:embed="rId3"/>
          <a:srcRect/>
          <a:stretch/>
        </p:blipFill>
        <p:spPr>
          <a:xfrm>
            <a:off x="263465" y="398530"/>
            <a:ext cx="5120827" cy="556906"/>
          </a:xfrm>
          <a:prstGeom prst="rect">
            <a:avLst/>
          </a:prstGeom>
        </p:spPr>
      </p:pic>
    </p:spTree>
    <p:extLst>
      <p:ext uri="{BB962C8B-B14F-4D97-AF65-F5344CB8AC3E}">
        <p14:creationId xmlns:p14="http://schemas.microsoft.com/office/powerpoint/2010/main" val="376911618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190BEDCE-54AE-60FC-D597-81472A632DE0}"/>
              </a:ext>
            </a:extLst>
          </p:cNvPr>
          <p:cNvSpPr txBox="1">
            <a:spLocks/>
          </p:cNvSpPr>
          <p:nvPr/>
        </p:nvSpPr>
        <p:spPr>
          <a:xfrm>
            <a:off x="429870" y="306381"/>
            <a:ext cx="8714130"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What is </a:t>
            </a:r>
            <a:r>
              <a:rPr lang="en-US" sz="3200" dirty="0" err="1"/>
              <a:t>github</a:t>
            </a:r>
            <a:r>
              <a:rPr lang="en-US" sz="3200" dirty="0"/>
              <a:t>?</a:t>
            </a:r>
            <a:endParaRPr lang="en-US" sz="3200" i="1" dirty="0"/>
          </a:p>
        </p:txBody>
      </p:sp>
      <p:sp>
        <p:nvSpPr>
          <p:cNvPr id="2" name="TextBox 1">
            <a:extLst>
              <a:ext uri="{FF2B5EF4-FFF2-40B4-BE49-F238E27FC236}">
                <a16:creationId xmlns:a16="http://schemas.microsoft.com/office/drawing/2014/main" id="{9A0A10C9-FE35-FD58-3692-DC4CDD0C2B8C}"/>
              </a:ext>
            </a:extLst>
          </p:cNvPr>
          <p:cNvSpPr txBox="1"/>
          <p:nvPr/>
        </p:nvSpPr>
        <p:spPr>
          <a:xfrm>
            <a:off x="429870" y="1265753"/>
            <a:ext cx="8284260" cy="2800767"/>
          </a:xfrm>
          <a:prstGeom prst="rect">
            <a:avLst/>
          </a:prstGeom>
          <a:noFill/>
        </p:spPr>
        <p:txBody>
          <a:bodyPr wrap="square" rtlCol="0">
            <a:spAutoFit/>
          </a:bodyPr>
          <a:lstStyle/>
          <a:p>
            <a:pPr marL="457200" indent="-457200">
              <a:spcBef>
                <a:spcPts val="600"/>
              </a:spcBef>
              <a:spcAft>
                <a:spcPts val="600"/>
              </a:spcAft>
              <a:buFont typeface="Arial" panose="020B0604020202020204" pitchFamily="34" charset="0"/>
              <a:buChar char="•"/>
            </a:pPr>
            <a:r>
              <a:rPr lang="en-US" sz="2600" dirty="0"/>
              <a:t>Have you ever saved a bunch of versions of a paper on your computer with different file names at different dates or times of day?</a:t>
            </a:r>
          </a:p>
          <a:p>
            <a:pPr marL="457200" indent="-457200">
              <a:spcBef>
                <a:spcPts val="600"/>
              </a:spcBef>
              <a:spcAft>
                <a:spcPts val="600"/>
              </a:spcAft>
              <a:buFont typeface="Arial" panose="020B0604020202020204" pitchFamily="34" charset="0"/>
              <a:buChar char="•"/>
            </a:pPr>
            <a:r>
              <a:rPr lang="en-US" sz="2600" dirty="0"/>
              <a:t>Backups are useful to save progress, understand what we’ve done before, and look into problems/bugs</a:t>
            </a:r>
          </a:p>
          <a:p>
            <a:pPr marL="457200" indent="-457200">
              <a:spcBef>
                <a:spcPts val="600"/>
              </a:spcBef>
              <a:spcAft>
                <a:spcPts val="600"/>
              </a:spcAft>
              <a:buFont typeface="Arial" panose="020B0604020202020204" pitchFamily="34" charset="0"/>
              <a:buChar char="•"/>
            </a:pPr>
            <a:r>
              <a:rPr lang="en-US" sz="2600" dirty="0" err="1"/>
              <a:t>Github</a:t>
            </a:r>
            <a:r>
              <a:rPr lang="en-US" sz="2600" dirty="0"/>
              <a:t> is a tool do help do this with code</a:t>
            </a:r>
          </a:p>
        </p:txBody>
      </p:sp>
    </p:spTree>
    <p:extLst>
      <p:ext uri="{BB962C8B-B14F-4D97-AF65-F5344CB8AC3E}">
        <p14:creationId xmlns:p14="http://schemas.microsoft.com/office/powerpoint/2010/main" val="398992709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190BEDCE-54AE-60FC-D597-81472A632DE0}"/>
              </a:ext>
            </a:extLst>
          </p:cNvPr>
          <p:cNvSpPr txBox="1">
            <a:spLocks/>
          </p:cNvSpPr>
          <p:nvPr/>
        </p:nvSpPr>
        <p:spPr>
          <a:xfrm>
            <a:off x="429870" y="306381"/>
            <a:ext cx="8714130"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What is </a:t>
            </a:r>
            <a:r>
              <a:rPr lang="en-US" sz="3200" dirty="0" err="1"/>
              <a:t>github</a:t>
            </a:r>
            <a:r>
              <a:rPr lang="en-US" sz="3200" dirty="0"/>
              <a:t>?</a:t>
            </a:r>
            <a:endParaRPr lang="en-US" sz="3200" i="1" dirty="0"/>
          </a:p>
        </p:txBody>
      </p:sp>
      <p:sp>
        <p:nvSpPr>
          <p:cNvPr id="2" name="TextBox 1">
            <a:extLst>
              <a:ext uri="{FF2B5EF4-FFF2-40B4-BE49-F238E27FC236}">
                <a16:creationId xmlns:a16="http://schemas.microsoft.com/office/drawing/2014/main" id="{9A0A10C9-FE35-FD58-3692-DC4CDD0C2B8C}"/>
              </a:ext>
            </a:extLst>
          </p:cNvPr>
          <p:cNvSpPr txBox="1"/>
          <p:nvPr/>
        </p:nvSpPr>
        <p:spPr>
          <a:xfrm>
            <a:off x="429870" y="1265753"/>
            <a:ext cx="8284260" cy="2400657"/>
          </a:xfrm>
          <a:prstGeom prst="rect">
            <a:avLst/>
          </a:prstGeom>
          <a:noFill/>
        </p:spPr>
        <p:txBody>
          <a:bodyPr wrap="square" rtlCol="0">
            <a:spAutoFit/>
          </a:bodyPr>
          <a:lstStyle/>
          <a:p>
            <a:pPr algn="ctr">
              <a:spcBef>
                <a:spcPts val="600"/>
              </a:spcBef>
              <a:spcAft>
                <a:spcPts val="600"/>
              </a:spcAft>
            </a:pPr>
            <a:r>
              <a:rPr lang="en-US" sz="2600" dirty="0"/>
              <a:t>We’ll talk more about </a:t>
            </a:r>
            <a:r>
              <a:rPr lang="en-US" sz="2600" dirty="0" err="1"/>
              <a:t>github</a:t>
            </a:r>
            <a:r>
              <a:rPr lang="en-US" sz="2600" dirty="0"/>
              <a:t> later in this workshop. For now, I’d like you to be able to use it to access course materials any time you’d like to.</a:t>
            </a:r>
          </a:p>
          <a:p>
            <a:pPr algn="ctr">
              <a:spcBef>
                <a:spcPts val="600"/>
              </a:spcBef>
              <a:spcAft>
                <a:spcPts val="600"/>
              </a:spcAft>
            </a:pPr>
            <a:endParaRPr lang="en-US" sz="2600" dirty="0"/>
          </a:p>
          <a:p>
            <a:pPr algn="ctr">
              <a:spcBef>
                <a:spcPts val="600"/>
              </a:spcBef>
              <a:spcAft>
                <a:spcPts val="600"/>
              </a:spcAft>
            </a:pPr>
            <a:r>
              <a:rPr lang="en-US" sz="2600" b="1" dirty="0"/>
              <a:t>https://</a:t>
            </a:r>
            <a:r>
              <a:rPr lang="en-US" sz="2600" b="1" dirty="0" err="1"/>
              <a:t>github.com</a:t>
            </a:r>
            <a:r>
              <a:rPr lang="en-US" sz="2600" b="1" dirty="0"/>
              <a:t>/</a:t>
            </a:r>
            <a:r>
              <a:rPr lang="en-US" sz="2600" b="1" dirty="0" err="1"/>
              <a:t>seaneff</a:t>
            </a:r>
            <a:r>
              <a:rPr lang="en-US" sz="2600" b="1" dirty="0"/>
              <a:t>/data-science-basics-2023</a:t>
            </a:r>
          </a:p>
        </p:txBody>
      </p:sp>
    </p:spTree>
    <p:extLst>
      <p:ext uri="{BB962C8B-B14F-4D97-AF65-F5344CB8AC3E}">
        <p14:creationId xmlns:p14="http://schemas.microsoft.com/office/powerpoint/2010/main" val="308150202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AE31408-B0F7-189B-8080-DBB62338CCA3}"/>
              </a:ext>
            </a:extLst>
          </p:cNvPr>
          <p:cNvPicPr>
            <a:picLocks noChangeAspect="1"/>
          </p:cNvPicPr>
          <p:nvPr/>
        </p:nvPicPr>
        <p:blipFill>
          <a:blip r:embed="rId2"/>
          <a:stretch>
            <a:fillRect/>
          </a:stretch>
        </p:blipFill>
        <p:spPr>
          <a:xfrm>
            <a:off x="685800" y="1092283"/>
            <a:ext cx="7772400" cy="4111210"/>
          </a:xfrm>
          <a:prstGeom prst="rect">
            <a:avLst/>
          </a:prstGeom>
          <a:ln>
            <a:solidFill>
              <a:schemeClr val="accent1">
                <a:shade val="95000"/>
                <a:satMod val="105000"/>
              </a:schemeClr>
            </a:solidFill>
          </a:ln>
        </p:spPr>
      </p:pic>
    </p:spTree>
    <p:extLst>
      <p:ext uri="{BB962C8B-B14F-4D97-AF65-F5344CB8AC3E}">
        <p14:creationId xmlns:p14="http://schemas.microsoft.com/office/powerpoint/2010/main" val="86251154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AE31408-B0F7-189B-8080-DBB62338CCA3}"/>
              </a:ext>
            </a:extLst>
          </p:cNvPr>
          <p:cNvPicPr>
            <a:picLocks noChangeAspect="1"/>
          </p:cNvPicPr>
          <p:nvPr/>
        </p:nvPicPr>
        <p:blipFill>
          <a:blip r:embed="rId2"/>
          <a:stretch>
            <a:fillRect/>
          </a:stretch>
        </p:blipFill>
        <p:spPr>
          <a:xfrm>
            <a:off x="685800" y="1092283"/>
            <a:ext cx="7772400" cy="4111210"/>
          </a:xfrm>
          <a:prstGeom prst="rect">
            <a:avLst/>
          </a:prstGeom>
          <a:ln>
            <a:solidFill>
              <a:schemeClr val="accent1">
                <a:shade val="95000"/>
                <a:satMod val="105000"/>
              </a:schemeClr>
            </a:solidFill>
          </a:ln>
        </p:spPr>
      </p:pic>
      <p:sp>
        <p:nvSpPr>
          <p:cNvPr id="2" name="Oval 1">
            <a:extLst>
              <a:ext uri="{FF2B5EF4-FFF2-40B4-BE49-F238E27FC236}">
                <a16:creationId xmlns:a16="http://schemas.microsoft.com/office/drawing/2014/main" id="{DDA1C375-A90B-6963-EC79-0F01EEA7B8EA}"/>
              </a:ext>
            </a:extLst>
          </p:cNvPr>
          <p:cNvSpPr/>
          <p:nvPr/>
        </p:nvSpPr>
        <p:spPr>
          <a:xfrm>
            <a:off x="1562332" y="3075057"/>
            <a:ext cx="1024191" cy="504094"/>
          </a:xfrm>
          <a:prstGeom prst="ellipse">
            <a:avLst/>
          </a:prstGeom>
          <a:noFill/>
          <a:ln w="76200">
            <a:solidFill>
              <a:schemeClr val="accent6">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6BF0F187-9E3D-A862-A509-F4E4C40C72E9}"/>
              </a:ext>
            </a:extLst>
          </p:cNvPr>
          <p:cNvSpPr txBox="1"/>
          <p:nvPr/>
        </p:nvSpPr>
        <p:spPr>
          <a:xfrm>
            <a:off x="3390516" y="1839371"/>
            <a:ext cx="2869237" cy="707886"/>
          </a:xfrm>
          <a:prstGeom prst="rect">
            <a:avLst/>
          </a:prstGeom>
          <a:noFill/>
        </p:spPr>
        <p:txBody>
          <a:bodyPr wrap="square" rtlCol="0">
            <a:spAutoFit/>
          </a:bodyPr>
          <a:lstStyle/>
          <a:p>
            <a:pPr algn="ctr"/>
            <a:r>
              <a:rPr lang="en-US" sz="2000" dirty="0">
                <a:solidFill>
                  <a:schemeClr val="accent6">
                    <a:lumMod val="90000"/>
                    <a:lumOff val="10000"/>
                  </a:schemeClr>
                </a:solidFill>
              </a:rPr>
              <a:t>Day 2 course materials are in this folder</a:t>
            </a:r>
          </a:p>
        </p:txBody>
      </p:sp>
    </p:spTree>
    <p:extLst>
      <p:ext uri="{BB962C8B-B14F-4D97-AF65-F5344CB8AC3E}">
        <p14:creationId xmlns:p14="http://schemas.microsoft.com/office/powerpoint/2010/main" val="24864791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What to expect: learning R</a:t>
            </a:r>
          </a:p>
        </p:txBody>
      </p:sp>
      <p:sp>
        <p:nvSpPr>
          <p:cNvPr id="3" name="TextBox 2">
            <a:extLst>
              <a:ext uri="{FF2B5EF4-FFF2-40B4-BE49-F238E27FC236}">
                <a16:creationId xmlns:a16="http://schemas.microsoft.com/office/drawing/2014/main" id="{632D2C91-B280-B2E6-6636-1C1B36525ACC}"/>
              </a:ext>
            </a:extLst>
          </p:cNvPr>
          <p:cNvSpPr txBox="1"/>
          <p:nvPr/>
        </p:nvSpPr>
        <p:spPr>
          <a:xfrm>
            <a:off x="429869" y="1230992"/>
            <a:ext cx="8284261" cy="3262432"/>
          </a:xfrm>
          <a:prstGeom prst="rect">
            <a:avLst/>
          </a:prstGeom>
          <a:noFill/>
        </p:spPr>
        <p:txBody>
          <a:bodyPr wrap="square" rtlCol="0">
            <a:spAutoFit/>
          </a:bodyPr>
          <a:lstStyle/>
          <a:p>
            <a:pPr marL="457200" indent="-457200">
              <a:spcBef>
                <a:spcPts val="600"/>
              </a:spcBef>
              <a:spcAft>
                <a:spcPts val="600"/>
              </a:spcAft>
              <a:buFont typeface="Arial" panose="020B0604020202020204" pitchFamily="34" charset="0"/>
              <a:buChar char="•"/>
            </a:pPr>
            <a:r>
              <a:rPr lang="en-US" sz="2600" dirty="0"/>
              <a:t>Learning R is fun! And also frustrating.</a:t>
            </a:r>
          </a:p>
          <a:p>
            <a:pPr marL="457200" indent="-457200">
              <a:spcBef>
                <a:spcPts val="600"/>
              </a:spcBef>
              <a:spcAft>
                <a:spcPts val="600"/>
              </a:spcAft>
              <a:buFont typeface="Arial" panose="020B0604020202020204" pitchFamily="34" charset="0"/>
              <a:buChar char="•"/>
            </a:pPr>
            <a:r>
              <a:rPr lang="en-US" sz="2600" dirty="0"/>
              <a:t>You won’t be an expert by the end of these 4 days.</a:t>
            </a:r>
          </a:p>
          <a:p>
            <a:pPr marL="457200" indent="-457200">
              <a:spcBef>
                <a:spcPts val="600"/>
              </a:spcBef>
              <a:spcAft>
                <a:spcPts val="600"/>
              </a:spcAft>
              <a:buFont typeface="Arial" panose="020B0604020202020204" pitchFamily="34" charset="0"/>
              <a:buChar char="•"/>
            </a:pPr>
            <a:r>
              <a:rPr lang="en-US" sz="2600" dirty="0"/>
              <a:t>But over time and as you practice, it gets easier!</a:t>
            </a:r>
          </a:p>
          <a:p>
            <a:pPr marL="914400" lvl="1" indent="-457200">
              <a:spcBef>
                <a:spcPts val="600"/>
              </a:spcBef>
              <a:spcAft>
                <a:spcPts val="600"/>
              </a:spcAft>
              <a:buFont typeface="Arial" panose="020B0604020202020204" pitchFamily="34" charset="0"/>
              <a:buChar char="•"/>
            </a:pPr>
            <a:endParaRPr lang="en-US" sz="2600" dirty="0"/>
          </a:p>
          <a:p>
            <a:pPr>
              <a:spcBef>
                <a:spcPts val="600"/>
              </a:spcBef>
              <a:spcAft>
                <a:spcPts val="600"/>
              </a:spcAft>
            </a:pPr>
            <a:endParaRPr lang="en-US" sz="2600" dirty="0"/>
          </a:p>
          <a:p>
            <a:pPr marL="457200" indent="-457200">
              <a:spcBef>
                <a:spcPts val="600"/>
              </a:spcBef>
              <a:spcAft>
                <a:spcPts val="600"/>
              </a:spcAft>
              <a:buFont typeface="Arial" panose="020B0604020202020204" pitchFamily="34" charset="0"/>
              <a:buChar char="•"/>
            </a:pPr>
            <a:endParaRPr lang="en-US" sz="2600" dirty="0"/>
          </a:p>
        </p:txBody>
      </p:sp>
    </p:spTree>
    <p:extLst>
      <p:ext uri="{BB962C8B-B14F-4D97-AF65-F5344CB8AC3E}">
        <p14:creationId xmlns:p14="http://schemas.microsoft.com/office/powerpoint/2010/main" val="254465955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Now you try!</a:t>
            </a:r>
          </a:p>
        </p:txBody>
      </p:sp>
      <p:sp>
        <p:nvSpPr>
          <p:cNvPr id="4" name="TextBox 3">
            <a:extLst>
              <a:ext uri="{FF2B5EF4-FFF2-40B4-BE49-F238E27FC236}">
                <a16:creationId xmlns:a16="http://schemas.microsoft.com/office/drawing/2014/main" id="{865D5AA2-9148-F048-F920-939CF2727948}"/>
              </a:ext>
            </a:extLst>
          </p:cNvPr>
          <p:cNvSpPr txBox="1"/>
          <p:nvPr/>
        </p:nvSpPr>
        <p:spPr>
          <a:xfrm>
            <a:off x="429869" y="1230992"/>
            <a:ext cx="8567174" cy="2077492"/>
          </a:xfrm>
          <a:prstGeom prst="rect">
            <a:avLst/>
          </a:prstGeom>
          <a:noFill/>
        </p:spPr>
        <p:txBody>
          <a:bodyPr wrap="square" rtlCol="0">
            <a:spAutoFit/>
          </a:bodyPr>
          <a:lstStyle/>
          <a:p>
            <a:pPr algn="ctr">
              <a:spcBef>
                <a:spcPts val="600"/>
              </a:spcBef>
              <a:spcAft>
                <a:spcPts val="600"/>
              </a:spcAft>
            </a:pPr>
            <a:r>
              <a:rPr lang="en-US" sz="2600" dirty="0"/>
              <a:t>Open the course </a:t>
            </a:r>
            <a:r>
              <a:rPr lang="en-US" sz="2600" dirty="0" err="1"/>
              <a:t>github</a:t>
            </a:r>
            <a:r>
              <a:rPr lang="en-US" sz="2600" dirty="0"/>
              <a:t> and click around for a few minutes</a:t>
            </a:r>
          </a:p>
          <a:p>
            <a:pPr algn="ctr">
              <a:spcBef>
                <a:spcPts val="600"/>
              </a:spcBef>
              <a:spcAft>
                <a:spcPts val="600"/>
              </a:spcAft>
            </a:pPr>
            <a:endParaRPr lang="en-US" sz="2600" dirty="0"/>
          </a:p>
          <a:p>
            <a:pPr algn="ctr">
              <a:spcBef>
                <a:spcPts val="600"/>
              </a:spcBef>
              <a:spcAft>
                <a:spcPts val="600"/>
              </a:spcAft>
            </a:pPr>
            <a:r>
              <a:rPr lang="en-US" sz="2600" b="1" dirty="0"/>
              <a:t>https://</a:t>
            </a:r>
            <a:r>
              <a:rPr lang="en-US" sz="2600" b="1" dirty="0" err="1"/>
              <a:t>github.com</a:t>
            </a:r>
            <a:r>
              <a:rPr lang="en-US" sz="2600" b="1" dirty="0"/>
              <a:t>/</a:t>
            </a:r>
            <a:r>
              <a:rPr lang="en-US" sz="2600" b="1" dirty="0" err="1"/>
              <a:t>seaneff</a:t>
            </a:r>
            <a:r>
              <a:rPr lang="en-US" sz="2600" b="1" dirty="0"/>
              <a:t>/data-science-basics-2023</a:t>
            </a:r>
            <a:endParaRPr lang="en-US" sz="2600" dirty="0"/>
          </a:p>
          <a:p>
            <a:pPr lvl="1"/>
            <a:endParaRPr lang="en-US" sz="2600" dirty="0"/>
          </a:p>
        </p:txBody>
      </p:sp>
    </p:spTree>
    <p:extLst>
      <p:ext uri="{BB962C8B-B14F-4D97-AF65-F5344CB8AC3E}">
        <p14:creationId xmlns:p14="http://schemas.microsoft.com/office/powerpoint/2010/main" val="352789579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0"/>
            <a:ext cx="7914030" cy="1587733"/>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Thank you!</a:t>
            </a:r>
          </a:p>
          <a:p>
            <a:endParaRPr lang="en-US" sz="3200" dirty="0"/>
          </a:p>
          <a:p>
            <a:r>
              <a:rPr lang="en-US" sz="3200" dirty="0"/>
              <a:t>See you tomorrow.</a:t>
            </a:r>
          </a:p>
          <a:p>
            <a:r>
              <a:rPr lang="en-US" sz="2400" i="1" dirty="0"/>
              <a:t>Please come with a fully charged laptop.</a:t>
            </a:r>
          </a:p>
          <a:p>
            <a:endParaRPr lang="en-US" sz="3200" dirty="0"/>
          </a:p>
          <a:p>
            <a:endParaRPr lang="en-US" sz="1800" b="0" dirty="0"/>
          </a:p>
          <a:p>
            <a:endParaRPr lang="en-US" sz="1800" b="0" dirty="0"/>
          </a:p>
          <a:p>
            <a:endParaRPr lang="en-US" sz="1800" b="0" dirty="0"/>
          </a:p>
          <a:p>
            <a:endParaRPr lang="en-US" sz="1800" b="0" dirty="0"/>
          </a:p>
          <a:p>
            <a:endParaRPr lang="en-US" sz="1800" b="0" dirty="0"/>
          </a:p>
          <a:p>
            <a:endParaRPr lang="en-US" sz="1800" b="0" dirty="0"/>
          </a:p>
          <a:p>
            <a:endParaRPr lang="en-US" sz="1800" b="0" dirty="0"/>
          </a:p>
          <a:p>
            <a:endParaRPr lang="en-US" sz="1800" b="0" dirty="0"/>
          </a:p>
          <a:p>
            <a:r>
              <a:rPr lang="en-US" sz="1600" b="0" dirty="0"/>
              <a:t>Lecture and course material adapted from Intro to R materials created by Alex Douglas, available online </a:t>
            </a:r>
            <a:r>
              <a:rPr lang="en-US" sz="1600" b="0" dirty="0">
                <a:hlinkClick r:id="rId2"/>
              </a:rPr>
              <a:t>here</a:t>
            </a:r>
            <a:r>
              <a:rPr lang="en-US" sz="1600" b="0" dirty="0"/>
              <a:t>, with corresponding free online textbook.</a:t>
            </a:r>
          </a:p>
          <a:p>
            <a:endParaRPr lang="en-US" sz="1800" b="0" dirty="0"/>
          </a:p>
        </p:txBody>
      </p:sp>
      <p:sp>
        <p:nvSpPr>
          <p:cNvPr id="3" name="TextBox 2">
            <a:extLst>
              <a:ext uri="{FF2B5EF4-FFF2-40B4-BE49-F238E27FC236}">
                <a16:creationId xmlns:a16="http://schemas.microsoft.com/office/drawing/2014/main" id="{90953270-FC82-8F69-DD7E-DA9BB724AB36}"/>
              </a:ext>
            </a:extLst>
          </p:cNvPr>
          <p:cNvSpPr txBox="1"/>
          <p:nvPr/>
        </p:nvSpPr>
        <p:spPr>
          <a:xfrm>
            <a:off x="930729" y="832757"/>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0648133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What to expect: the next 4 days</a:t>
            </a:r>
          </a:p>
        </p:txBody>
      </p:sp>
      <p:sp>
        <p:nvSpPr>
          <p:cNvPr id="3" name="TextBox 2">
            <a:extLst>
              <a:ext uri="{FF2B5EF4-FFF2-40B4-BE49-F238E27FC236}">
                <a16:creationId xmlns:a16="http://schemas.microsoft.com/office/drawing/2014/main" id="{632D2C91-B280-B2E6-6636-1C1B36525ACC}"/>
              </a:ext>
            </a:extLst>
          </p:cNvPr>
          <p:cNvSpPr txBox="1"/>
          <p:nvPr/>
        </p:nvSpPr>
        <p:spPr>
          <a:xfrm>
            <a:off x="429869" y="1230992"/>
            <a:ext cx="8284261" cy="5324535"/>
          </a:xfrm>
          <a:prstGeom prst="rect">
            <a:avLst/>
          </a:prstGeom>
          <a:noFill/>
        </p:spPr>
        <p:txBody>
          <a:bodyPr wrap="square" rtlCol="0">
            <a:spAutoFit/>
          </a:bodyPr>
          <a:lstStyle/>
          <a:p>
            <a:pPr marL="457200" indent="-457200">
              <a:spcBef>
                <a:spcPts val="600"/>
              </a:spcBef>
              <a:spcAft>
                <a:spcPts val="600"/>
              </a:spcAft>
              <a:buFont typeface="Arial" panose="020B0604020202020204" pitchFamily="34" charset="0"/>
              <a:buChar char="•"/>
            </a:pPr>
            <a:r>
              <a:rPr lang="en-US" sz="2600" dirty="0"/>
              <a:t>We’ll balance slides/demos with hands-on exercises</a:t>
            </a:r>
          </a:p>
          <a:p>
            <a:pPr marL="457200" indent="-457200">
              <a:spcBef>
                <a:spcPts val="600"/>
              </a:spcBef>
              <a:spcAft>
                <a:spcPts val="600"/>
              </a:spcAft>
              <a:buFont typeface="Arial" panose="020B0604020202020204" pitchFamily="34" charset="0"/>
              <a:buChar char="•"/>
            </a:pPr>
            <a:r>
              <a:rPr lang="en-US" sz="2600" dirty="0"/>
              <a:t>You decide how you learn best</a:t>
            </a:r>
          </a:p>
          <a:p>
            <a:pPr marL="914400" lvl="1" indent="-457200">
              <a:spcBef>
                <a:spcPts val="600"/>
              </a:spcBef>
              <a:spcAft>
                <a:spcPts val="600"/>
              </a:spcAft>
              <a:buFont typeface="Arial" panose="020B0604020202020204" pitchFamily="34" charset="0"/>
              <a:buChar char="•"/>
            </a:pPr>
            <a:r>
              <a:rPr lang="en-US" sz="2600" dirty="0"/>
              <a:t>listening with your computer away</a:t>
            </a:r>
          </a:p>
          <a:p>
            <a:pPr marL="914400" lvl="1" indent="-457200">
              <a:spcBef>
                <a:spcPts val="600"/>
              </a:spcBef>
              <a:spcAft>
                <a:spcPts val="600"/>
              </a:spcAft>
              <a:buFont typeface="Arial" panose="020B0604020202020204" pitchFamily="34" charset="0"/>
              <a:buChar char="•"/>
            </a:pPr>
            <a:r>
              <a:rPr lang="en-US" sz="2600" dirty="0"/>
              <a:t>laptop out and typing along…</a:t>
            </a:r>
          </a:p>
          <a:p>
            <a:pPr marL="914400" lvl="1" indent="-457200">
              <a:spcBef>
                <a:spcPts val="600"/>
              </a:spcBef>
              <a:spcAft>
                <a:spcPts val="600"/>
              </a:spcAft>
              <a:buFont typeface="Arial" panose="020B0604020202020204" pitchFamily="34" charset="0"/>
              <a:buChar char="•"/>
            </a:pPr>
            <a:r>
              <a:rPr lang="en-US" sz="2600" dirty="0"/>
              <a:t>taking notes with paper/pen</a:t>
            </a:r>
          </a:p>
          <a:p>
            <a:pPr marL="457200" indent="-457200">
              <a:spcBef>
                <a:spcPts val="600"/>
              </a:spcBef>
              <a:spcAft>
                <a:spcPts val="600"/>
              </a:spcAft>
              <a:buFont typeface="Arial" panose="020B0604020202020204" pitchFamily="34" charset="0"/>
              <a:buChar char="•"/>
            </a:pPr>
            <a:r>
              <a:rPr lang="en-US" sz="2600" dirty="0"/>
              <a:t>All of these slides, course notes, and other materials are publicly accessible on </a:t>
            </a:r>
            <a:r>
              <a:rPr lang="en-US" sz="2600" dirty="0" err="1"/>
              <a:t>github</a:t>
            </a:r>
            <a:endParaRPr lang="en-US" sz="2600" dirty="0"/>
          </a:p>
          <a:p>
            <a:pPr marL="914400" lvl="1" indent="-457200">
              <a:spcBef>
                <a:spcPts val="600"/>
              </a:spcBef>
              <a:spcAft>
                <a:spcPts val="600"/>
              </a:spcAft>
              <a:buFont typeface="Arial" panose="020B0604020202020204" pitchFamily="34" charset="0"/>
              <a:buChar char="•"/>
            </a:pPr>
            <a:endParaRPr lang="en-US" sz="2600" dirty="0"/>
          </a:p>
          <a:p>
            <a:pPr>
              <a:spcBef>
                <a:spcPts val="600"/>
              </a:spcBef>
              <a:spcAft>
                <a:spcPts val="600"/>
              </a:spcAft>
            </a:pPr>
            <a:endParaRPr lang="en-US" sz="2600" dirty="0"/>
          </a:p>
          <a:p>
            <a:pPr marL="457200" indent="-457200">
              <a:spcBef>
                <a:spcPts val="600"/>
              </a:spcBef>
              <a:spcAft>
                <a:spcPts val="600"/>
              </a:spcAft>
              <a:buFont typeface="Arial" panose="020B0604020202020204" pitchFamily="34" charset="0"/>
              <a:buChar char="•"/>
            </a:pPr>
            <a:endParaRPr lang="en-US" sz="2600" dirty="0"/>
          </a:p>
        </p:txBody>
      </p:sp>
    </p:spTree>
    <p:extLst>
      <p:ext uri="{BB962C8B-B14F-4D97-AF65-F5344CB8AC3E}">
        <p14:creationId xmlns:p14="http://schemas.microsoft.com/office/powerpoint/2010/main" val="27933129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Workshop goals</a:t>
            </a:r>
          </a:p>
        </p:txBody>
      </p:sp>
      <p:sp>
        <p:nvSpPr>
          <p:cNvPr id="3" name="TextBox 2">
            <a:extLst>
              <a:ext uri="{FF2B5EF4-FFF2-40B4-BE49-F238E27FC236}">
                <a16:creationId xmlns:a16="http://schemas.microsoft.com/office/drawing/2014/main" id="{FF556006-0294-4CD9-E94F-AB0F04156903}"/>
              </a:ext>
            </a:extLst>
          </p:cNvPr>
          <p:cNvSpPr txBox="1"/>
          <p:nvPr/>
        </p:nvSpPr>
        <p:spPr>
          <a:xfrm>
            <a:off x="429870" y="1228397"/>
            <a:ext cx="8284261" cy="4401205"/>
          </a:xfrm>
          <a:prstGeom prst="rect">
            <a:avLst/>
          </a:prstGeom>
          <a:noFill/>
        </p:spPr>
        <p:txBody>
          <a:bodyPr wrap="square" rtlCol="0">
            <a:spAutoFit/>
          </a:bodyPr>
          <a:lstStyle/>
          <a:p>
            <a:pPr algn="ctr">
              <a:spcBef>
                <a:spcPts val="600"/>
              </a:spcBef>
              <a:spcAft>
                <a:spcPts val="600"/>
              </a:spcAft>
            </a:pPr>
            <a:r>
              <a:rPr lang="en-US" sz="2600" dirty="0"/>
              <a:t>This workshop will build literacy and basic proficiency in statistical programming, with a focus on the skills needed to conduct data analyses in professional healthcare and public health workspaces. </a:t>
            </a:r>
          </a:p>
          <a:p>
            <a:pPr algn="ctr">
              <a:spcBef>
                <a:spcPts val="600"/>
              </a:spcBef>
              <a:spcAft>
                <a:spcPts val="600"/>
              </a:spcAft>
            </a:pPr>
            <a:r>
              <a:rPr lang="en-US" sz="2600" dirty="0"/>
              <a:t>We will cover the basics of data management, data cleaning, data visualization, and basic statistical calculations in R, and version control in </a:t>
            </a:r>
            <a:r>
              <a:rPr lang="en-US" sz="2600" dirty="0" err="1"/>
              <a:t>github</a:t>
            </a:r>
            <a:r>
              <a:rPr lang="en-US" sz="2600" dirty="0"/>
              <a:t>. Participants will leave with a small portfolio of relevant data visualizations and analyses completed using a real‐world public health dataset.</a:t>
            </a:r>
          </a:p>
          <a:p>
            <a:pPr marL="457200" indent="-457200">
              <a:spcBef>
                <a:spcPts val="600"/>
              </a:spcBef>
              <a:spcAft>
                <a:spcPts val="600"/>
              </a:spcAft>
              <a:buFont typeface="Arial" panose="020B0604020202020204" pitchFamily="34" charset="0"/>
              <a:buChar char="•"/>
            </a:pPr>
            <a:endParaRPr lang="en-US" sz="2600" dirty="0"/>
          </a:p>
        </p:txBody>
      </p:sp>
    </p:spTree>
    <p:extLst>
      <p:ext uri="{BB962C8B-B14F-4D97-AF65-F5344CB8AC3E}">
        <p14:creationId xmlns:p14="http://schemas.microsoft.com/office/powerpoint/2010/main" val="3850868128"/>
      </p:ext>
    </p:extLst>
  </p:cSld>
  <p:clrMapOvr>
    <a:masterClrMapping/>
  </p:clrMapOvr>
</p:sld>
</file>

<file path=ppt/theme/theme1.xml><?xml version="1.0" encoding="utf-8"?>
<a:theme xmlns:a="http://schemas.openxmlformats.org/drawingml/2006/main" name="Office Theme">
  <a:themeElements>
    <a:clrScheme name="Georgetown University OA">
      <a:dk1>
        <a:sysClr val="windowText" lastClr="000000"/>
      </a:dk1>
      <a:lt1>
        <a:sysClr val="window" lastClr="FFFFFF"/>
      </a:lt1>
      <a:dk2>
        <a:srgbClr val="011B39"/>
      </a:dk2>
      <a:lt2>
        <a:srgbClr val="4A4C4D"/>
      </a:lt2>
      <a:accent1>
        <a:srgbClr val="003B7C"/>
      </a:accent1>
      <a:accent2>
        <a:srgbClr val="9CA09C"/>
      </a:accent2>
      <a:accent3>
        <a:srgbClr val="00A4CC"/>
      </a:accent3>
      <a:accent4>
        <a:srgbClr val="46A536"/>
      </a:accent4>
      <a:accent5>
        <a:srgbClr val="CD0032"/>
      </a:accent5>
      <a:accent6>
        <a:srgbClr val="580A1D"/>
      </a:accent6>
      <a:hlink>
        <a:srgbClr val="003D81"/>
      </a:hlink>
      <a:folHlink>
        <a:srgbClr val="00A4CC"/>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13263</TotalTime>
  <Words>2083</Words>
  <Application>Microsoft Macintosh PowerPoint</Application>
  <PresentationFormat>On-screen Show (4:3)</PresentationFormat>
  <Paragraphs>287</Paragraphs>
  <Slides>71</Slides>
  <Notes>42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71</vt:i4>
      </vt:variant>
    </vt:vector>
  </HeadingPairs>
  <TitlesOfParts>
    <vt:vector size="77" baseType="lpstr">
      <vt:lpstr>55 Helvetica Roman</vt:lpstr>
      <vt:lpstr>Adobe Caslon Pro</vt:lpstr>
      <vt:lpstr>Arial</vt:lpstr>
      <vt:lpstr>Calibri</vt:lpstr>
      <vt:lpstr>Helvetica Neue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Option One Title Here</dc:title>
  <dc:creator>Shikha Savdas</dc:creator>
  <cp:lastModifiedBy>Steph Eaneff</cp:lastModifiedBy>
  <cp:revision>332</cp:revision>
  <cp:lastPrinted>2018-07-26T19:34:42Z</cp:lastPrinted>
  <dcterms:created xsi:type="dcterms:W3CDTF">2012-07-27T14:34:45Z</dcterms:created>
  <dcterms:modified xsi:type="dcterms:W3CDTF">2023-06-13T13:45:51Z</dcterms:modified>
</cp:coreProperties>
</file>